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1774-1791</a:t>
            </a:r>
            <a:endParaRPr lang="en-US" dirty="0"/>
          </a:p>
        </p:txBody>
      </p:sp>
      <p:sp>
        <p:nvSpPr>
          <p:cNvPr id="3" name="Subtitle 2"/>
          <p:cNvSpPr>
            <a:spLocks noGrp="1"/>
          </p:cNvSpPr>
          <p:nvPr>
            <p:ph type="subTitle" idx="1"/>
          </p:nvPr>
        </p:nvSpPr>
        <p:spPr/>
        <p:txBody>
          <a:bodyPr/>
          <a:lstStyle/>
          <a:p>
            <a:r>
              <a:rPr lang="en-US" dirty="0" smtClean="0"/>
              <a:t>Events leading up to the Constitutional </a:t>
            </a:r>
            <a:r>
              <a:rPr lang="en-US" dirty="0"/>
              <a:t>A</a:t>
            </a:r>
            <a:r>
              <a:rPr lang="en-US" dirty="0" smtClean="0"/>
              <a:t>ct</a:t>
            </a:r>
            <a:endParaRPr lang="en-US" dirty="0"/>
          </a:p>
        </p:txBody>
      </p:sp>
    </p:spTree>
    <p:extLst>
      <p:ext uri="{BB962C8B-B14F-4D97-AF65-F5344CB8AC3E}">
        <p14:creationId xmlns:p14="http://schemas.microsoft.com/office/powerpoint/2010/main" val="371644667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Reactions to the Quebec act</a:t>
            </a:r>
            <a:endParaRPr lang="en-US" dirty="0"/>
          </a:p>
        </p:txBody>
      </p:sp>
      <p:sp>
        <p:nvSpPr>
          <p:cNvPr id="3" name="Content Placeholder 2"/>
          <p:cNvSpPr>
            <a:spLocks noGrp="1"/>
          </p:cNvSpPr>
          <p:nvPr>
            <p:ph idx="1"/>
          </p:nvPr>
        </p:nvSpPr>
        <p:spPr>
          <a:xfrm>
            <a:off x="677334" y="1168400"/>
            <a:ext cx="8596668" cy="5486399"/>
          </a:xfrm>
        </p:spPr>
        <p:txBody>
          <a:bodyPr>
            <a:normAutofit fontScale="92500" lnSpcReduction="10000"/>
          </a:bodyPr>
          <a:lstStyle/>
          <a:p>
            <a:r>
              <a:rPr lang="en-US" sz="2000" b="1" dirty="0"/>
              <a:t>In Quebec:</a:t>
            </a:r>
            <a:r>
              <a:rPr lang="en-US" sz="2000" dirty="0"/>
              <a:t> </a:t>
            </a:r>
            <a:r>
              <a:rPr lang="en-US" sz="2000" b="1" dirty="0"/>
              <a:t>The French elite (seigneurs and clergy) were pleased as the seigneurs were allowed to keep their </a:t>
            </a:r>
            <a:r>
              <a:rPr lang="en-US" sz="2000" b="1" dirty="0" err="1"/>
              <a:t>seigneurial</a:t>
            </a:r>
            <a:r>
              <a:rPr lang="en-US" sz="2000" b="1" dirty="0"/>
              <a:t> system and allowed to sit on the appointed council</a:t>
            </a:r>
            <a:r>
              <a:rPr lang="en-US" sz="2000" b="1" dirty="0" smtClean="0"/>
              <a:t>.</a:t>
            </a:r>
          </a:p>
          <a:p>
            <a:pPr marL="0" indent="0">
              <a:buNone/>
            </a:pPr>
            <a:endParaRPr lang="en-US" sz="2000" dirty="0"/>
          </a:p>
          <a:p>
            <a:r>
              <a:rPr lang="en-US" sz="2000" b="1" dirty="0"/>
              <a:t>The Catholic Church was pleased because they could again collect tithes and their freedom to worship was guaranteed</a:t>
            </a:r>
            <a:r>
              <a:rPr lang="en-US" sz="2000" b="1" dirty="0" smtClean="0"/>
              <a:t>.</a:t>
            </a:r>
          </a:p>
          <a:p>
            <a:pPr marL="0" indent="0">
              <a:buNone/>
            </a:pPr>
            <a:endParaRPr lang="en-US" sz="2000" dirty="0"/>
          </a:p>
          <a:p>
            <a:r>
              <a:rPr lang="en-US" sz="2000" b="1" dirty="0"/>
              <a:t>The habitant farmers (censitaires) disliked the fact that they would again have to pay </a:t>
            </a:r>
            <a:r>
              <a:rPr lang="en-US" sz="2000" b="1" dirty="0" err="1"/>
              <a:t>seigneurial</a:t>
            </a:r>
            <a:r>
              <a:rPr lang="en-US" sz="2000" b="1" dirty="0"/>
              <a:t> dues and church tithes</a:t>
            </a:r>
            <a:r>
              <a:rPr lang="en-US" sz="2000" b="1" dirty="0" smtClean="0"/>
              <a:t>.</a:t>
            </a:r>
          </a:p>
          <a:p>
            <a:pPr marL="0" indent="0">
              <a:buNone/>
            </a:pPr>
            <a:endParaRPr lang="en-US" sz="2000" dirty="0"/>
          </a:p>
          <a:p>
            <a:r>
              <a:rPr lang="en-US" sz="2000" b="1" dirty="0"/>
              <a:t>The British merchants disliked French civil laws and the British refusal to establish an elected legislative assembly</a:t>
            </a:r>
            <a:r>
              <a:rPr lang="en-US" sz="2000" b="1" dirty="0" smtClean="0"/>
              <a:t>.</a:t>
            </a:r>
          </a:p>
          <a:p>
            <a:pPr marL="0" indent="0">
              <a:buNone/>
            </a:pPr>
            <a:endParaRPr lang="en-US" sz="2000" dirty="0"/>
          </a:p>
          <a:p>
            <a:r>
              <a:rPr lang="en-US" sz="2000" b="1" dirty="0"/>
              <a:t>In the 13 Colonies:</a:t>
            </a:r>
            <a:r>
              <a:rPr lang="en-US" sz="2000" dirty="0"/>
              <a:t> </a:t>
            </a:r>
            <a:r>
              <a:rPr lang="en-US" sz="2000" b="1" dirty="0"/>
              <a:t>The Americans were angry because the Quebec Act stopped their westward expansion and allowed French Roman Catholic institutions in Quebec.</a:t>
            </a:r>
            <a:endParaRPr lang="en-US" sz="2000" dirty="0"/>
          </a:p>
          <a:p>
            <a:endParaRPr lang="en-US" sz="2000" dirty="0"/>
          </a:p>
        </p:txBody>
      </p:sp>
    </p:spTree>
    <p:extLst>
      <p:ext uri="{BB962C8B-B14F-4D97-AF65-F5344CB8AC3E}">
        <p14:creationId xmlns:p14="http://schemas.microsoft.com/office/powerpoint/2010/main" val="30118711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930400"/>
          </a:xfrm>
        </p:spPr>
        <p:txBody>
          <a:bodyPr/>
          <a:lstStyle/>
          <a:p>
            <a:r>
              <a:rPr lang="en-US" dirty="0" smtClean="0"/>
              <a:t>1763-1774 Unrest in the 13 colonies</a:t>
            </a:r>
            <a:endParaRPr lang="en-US" dirty="0"/>
          </a:p>
        </p:txBody>
      </p:sp>
      <p:sp>
        <p:nvSpPr>
          <p:cNvPr id="3" name="Content Placeholder 2"/>
          <p:cNvSpPr>
            <a:spLocks noGrp="1"/>
          </p:cNvSpPr>
          <p:nvPr>
            <p:ph idx="1"/>
          </p:nvPr>
        </p:nvSpPr>
        <p:spPr>
          <a:xfrm>
            <a:off x="677334" y="596900"/>
            <a:ext cx="8596668" cy="6261099"/>
          </a:xfrm>
        </p:spPr>
        <p:txBody>
          <a:bodyPr>
            <a:normAutofit fontScale="85000" lnSpcReduction="20000"/>
          </a:bodyPr>
          <a:lstStyle/>
          <a:p>
            <a:r>
              <a:rPr lang="en-US" dirty="0" smtClean="0"/>
              <a:t>After the treaty of Paris, Britain wishes to have the colonies pay for their own defense and patrols so they introduce new taxes </a:t>
            </a:r>
          </a:p>
          <a:p>
            <a:r>
              <a:rPr lang="en-US" dirty="0" smtClean="0"/>
              <a:t>The colonists refuse to pay these taxes and stage boycotts and rally under no taxation without representation</a:t>
            </a:r>
          </a:p>
          <a:p>
            <a:pPr marL="0" indent="0">
              <a:buNone/>
            </a:pPr>
            <a:endParaRPr lang="en-US" dirty="0" smtClean="0"/>
          </a:p>
          <a:p>
            <a:pPr marL="0" indent="0">
              <a:buNone/>
            </a:pPr>
            <a:r>
              <a:rPr lang="en-US" b="1" dirty="0" smtClean="0"/>
              <a:t>1770</a:t>
            </a:r>
            <a:r>
              <a:rPr lang="en-US" b="1" dirty="0"/>
              <a:t/>
            </a:r>
            <a:br>
              <a:rPr lang="en-US" b="1" dirty="0"/>
            </a:br>
            <a:r>
              <a:rPr lang="en-US" dirty="0"/>
              <a:t>5 March </a:t>
            </a:r>
            <a:br>
              <a:rPr lang="en-US" dirty="0"/>
            </a:br>
            <a:endParaRPr lang="en-US" dirty="0"/>
          </a:p>
          <a:p>
            <a:r>
              <a:rPr lang="en-US" b="1" dirty="0"/>
              <a:t>Boston Massacre</a:t>
            </a:r>
            <a:br>
              <a:rPr lang="en-US" b="1" dirty="0"/>
            </a:br>
            <a:r>
              <a:rPr lang="en-US" dirty="0"/>
              <a:t>Angered by the presence of troops and Britain's colonial policy, a crowd began harassing a group of soldiers guarding the customs house; a soldier was knocked down by a snowball and discharged his musket, sparking a volley into the crowd which kills five civilians.</a:t>
            </a:r>
          </a:p>
          <a:p>
            <a:pPr marL="0" indent="0">
              <a:buNone/>
            </a:pPr>
            <a:r>
              <a:rPr lang="en-US" b="1" dirty="0"/>
              <a:t>1773</a:t>
            </a:r>
            <a:br>
              <a:rPr lang="en-US" b="1" dirty="0"/>
            </a:br>
            <a:r>
              <a:rPr lang="en-US" dirty="0"/>
              <a:t>10 May </a:t>
            </a:r>
            <a:br>
              <a:rPr lang="en-US" dirty="0"/>
            </a:br>
            <a:endParaRPr lang="en-US" dirty="0"/>
          </a:p>
          <a:p>
            <a:r>
              <a:rPr lang="en-US" b="1" dirty="0"/>
              <a:t>Tea Act</a:t>
            </a:r>
            <a:br>
              <a:rPr lang="en-US" b="1" dirty="0"/>
            </a:br>
            <a:r>
              <a:rPr lang="en-US" dirty="0"/>
              <a:t>In an effort to support the ailing East India Company, Parliament exempted its tea from import duties and allowed the Company to sell its tea directly to the colonies. Americans resented what they saw as an indirect tax </a:t>
            </a:r>
            <a:r>
              <a:rPr lang="en-US" dirty="0" err="1"/>
              <a:t>subsidising</a:t>
            </a:r>
            <a:r>
              <a:rPr lang="en-US" dirty="0"/>
              <a:t> a British company</a:t>
            </a:r>
            <a:r>
              <a:rPr lang="en-US" dirty="0" smtClean="0"/>
              <a:t>.</a:t>
            </a:r>
          </a:p>
          <a:p>
            <a:endParaRPr lang="en-US" dirty="0"/>
          </a:p>
          <a:p>
            <a:pPr marL="0" indent="0">
              <a:buNone/>
            </a:pPr>
            <a:r>
              <a:rPr lang="en-US" b="1" dirty="0"/>
              <a:t>1773</a:t>
            </a:r>
            <a:r>
              <a:rPr lang="en-US" dirty="0"/>
              <a:t/>
            </a:r>
            <a:br>
              <a:rPr lang="en-US" dirty="0"/>
            </a:br>
            <a:r>
              <a:rPr lang="en-US" dirty="0"/>
              <a:t>16 December </a:t>
            </a:r>
            <a:br>
              <a:rPr lang="en-US" dirty="0"/>
            </a:br>
            <a:endParaRPr lang="en-US" dirty="0"/>
          </a:p>
          <a:p>
            <a:r>
              <a:rPr lang="en-US" b="1" dirty="0"/>
              <a:t>Boston Tea Party</a:t>
            </a:r>
            <a:br>
              <a:rPr lang="en-US" b="1" dirty="0"/>
            </a:br>
            <a:r>
              <a:rPr lang="en-US" dirty="0"/>
              <a:t>Angered by the Tea Acts, American patriots disguised as Mohawk Indians dump £9,000 of East India Company tea into the Boston </a:t>
            </a:r>
            <a:r>
              <a:rPr lang="en-US" dirty="0" err="1"/>
              <a:t>harbour</a:t>
            </a:r>
            <a:endParaRPr lang="en-US" dirty="0"/>
          </a:p>
          <a:p>
            <a:endParaRPr lang="en-US" dirty="0"/>
          </a:p>
        </p:txBody>
      </p:sp>
    </p:spTree>
    <p:extLst>
      <p:ext uri="{BB962C8B-B14F-4D97-AF65-F5344CB8AC3E}">
        <p14:creationId xmlns:p14="http://schemas.microsoft.com/office/powerpoint/2010/main" val="232263612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927100"/>
          </a:xfrm>
        </p:spPr>
        <p:txBody>
          <a:bodyPr>
            <a:normAutofit fontScale="90000"/>
          </a:bodyPr>
          <a:lstStyle/>
          <a:p>
            <a:r>
              <a:rPr lang="en-CA" sz="2700" b="1" i="1" dirty="0"/>
              <a:t>What consequences did the American Revolution have on the British colony of Quebec?</a:t>
            </a:r>
            <a:r>
              <a:rPr lang="en-US" dirty="0"/>
              <a:t/>
            </a:r>
            <a:br>
              <a:rPr lang="en-US" dirty="0"/>
            </a:br>
            <a:endParaRPr lang="en-US" dirty="0"/>
          </a:p>
        </p:txBody>
      </p:sp>
      <p:sp>
        <p:nvSpPr>
          <p:cNvPr id="3" name="Content Placeholder 2"/>
          <p:cNvSpPr>
            <a:spLocks noGrp="1"/>
          </p:cNvSpPr>
          <p:nvPr>
            <p:ph idx="1"/>
          </p:nvPr>
        </p:nvSpPr>
        <p:spPr>
          <a:xfrm>
            <a:off x="677334" y="927100"/>
            <a:ext cx="8596668" cy="5930899"/>
          </a:xfrm>
        </p:spPr>
        <p:txBody>
          <a:bodyPr>
            <a:normAutofit fontScale="92500" lnSpcReduction="10000"/>
          </a:bodyPr>
          <a:lstStyle/>
          <a:p>
            <a:pPr eaLnBrk="0" hangingPunct="0"/>
            <a:r>
              <a:rPr lang="en-CA" dirty="0" smtClean="0"/>
              <a:t>The </a:t>
            </a:r>
            <a:r>
              <a:rPr lang="en-CA" dirty="0"/>
              <a:t>American Revolution and its subsequent independence had a tremendous impact on </a:t>
            </a:r>
            <a:r>
              <a:rPr lang="en-CA" dirty="0" smtClean="0"/>
              <a:t>the Province </a:t>
            </a:r>
            <a:r>
              <a:rPr lang="en-CA" dirty="0"/>
              <a:t>of Quebec</a:t>
            </a:r>
            <a:r>
              <a:rPr lang="en-CA" dirty="0" smtClean="0"/>
              <a:t>.</a:t>
            </a:r>
          </a:p>
          <a:p>
            <a:pPr marL="0" indent="0" eaLnBrk="0" hangingPunct="0">
              <a:buNone/>
            </a:pPr>
            <a:endParaRPr lang="en-US" dirty="0"/>
          </a:p>
          <a:p>
            <a:r>
              <a:rPr lang="en-CA" dirty="0" smtClean="0"/>
              <a:t>In </a:t>
            </a:r>
            <a:r>
              <a:rPr lang="en-CA" dirty="0"/>
              <a:t>1775 </a:t>
            </a:r>
            <a:r>
              <a:rPr lang="en-CA" dirty="0" smtClean="0"/>
              <a:t>Fighting </a:t>
            </a:r>
            <a:r>
              <a:rPr lang="en-CA" dirty="0"/>
              <a:t>began near Boston and later that year 2 armies were sent against </a:t>
            </a:r>
            <a:r>
              <a:rPr lang="en-CA" dirty="0" smtClean="0"/>
              <a:t>Quebec</a:t>
            </a:r>
          </a:p>
          <a:p>
            <a:pPr marL="0" indent="0">
              <a:buNone/>
            </a:pPr>
            <a:endParaRPr lang="en-CA" dirty="0" smtClean="0"/>
          </a:p>
          <a:p>
            <a:r>
              <a:rPr lang="en-CA" dirty="0"/>
              <a:t>In 1776 the Americans m</a:t>
            </a:r>
            <a:r>
              <a:rPr lang="en-CA" dirty="0" smtClean="0"/>
              <a:t>ade </a:t>
            </a:r>
            <a:r>
              <a:rPr lang="en-CA" dirty="0"/>
              <a:t>a declaration of </a:t>
            </a:r>
            <a:r>
              <a:rPr lang="en-CA" dirty="0" smtClean="0"/>
              <a:t>independence, July 4</a:t>
            </a:r>
            <a:r>
              <a:rPr lang="en-CA" baseline="30000" dirty="0" smtClean="0"/>
              <a:t>th</a:t>
            </a:r>
          </a:p>
          <a:p>
            <a:pPr marL="0" indent="0">
              <a:buNone/>
            </a:pPr>
            <a:endParaRPr lang="en-CA" dirty="0" smtClean="0"/>
          </a:p>
          <a:p>
            <a:pPr eaLnBrk="0" hangingPunct="0"/>
            <a:r>
              <a:rPr lang="en-CA" dirty="0"/>
              <a:t>They believed that the Habitants would support them but they did not as they  feared the anti-Catholicism of the Americans</a:t>
            </a:r>
            <a:endParaRPr lang="en-US" dirty="0"/>
          </a:p>
          <a:p>
            <a:pPr marL="0" indent="0" eaLnBrk="0" hangingPunct="0">
              <a:buNone/>
            </a:pPr>
            <a:endParaRPr lang="en-US" dirty="0"/>
          </a:p>
          <a:p>
            <a:pPr eaLnBrk="0" hangingPunct="0"/>
            <a:r>
              <a:rPr lang="en-CA" dirty="0"/>
              <a:t>Montreal was captured by the </a:t>
            </a:r>
            <a:r>
              <a:rPr lang="en-CA" dirty="0" smtClean="0"/>
              <a:t>Americans </a:t>
            </a:r>
            <a:r>
              <a:rPr lang="en-CA" dirty="0"/>
              <a:t>in </a:t>
            </a:r>
            <a:r>
              <a:rPr lang="en-CA" dirty="0" smtClean="0"/>
              <a:t>1775.  They went </a:t>
            </a:r>
            <a:r>
              <a:rPr lang="en-CA" dirty="0"/>
              <a:t>on to attack Quebec but the siege </a:t>
            </a:r>
            <a:r>
              <a:rPr lang="en-CA" dirty="0" smtClean="0"/>
              <a:t>failed</a:t>
            </a:r>
          </a:p>
          <a:p>
            <a:pPr marL="0" indent="0" eaLnBrk="0" hangingPunct="0">
              <a:buNone/>
            </a:pPr>
            <a:endParaRPr lang="en-US" dirty="0"/>
          </a:p>
          <a:p>
            <a:pPr eaLnBrk="0" hangingPunct="0"/>
            <a:r>
              <a:rPr lang="en-CA" dirty="0"/>
              <a:t>Americans retired to America when Britain landed 10 000 </a:t>
            </a:r>
            <a:r>
              <a:rPr lang="en-CA" dirty="0" smtClean="0"/>
              <a:t>troops</a:t>
            </a:r>
          </a:p>
          <a:p>
            <a:pPr eaLnBrk="0" hangingPunct="0"/>
            <a:endParaRPr lang="en-US" dirty="0"/>
          </a:p>
          <a:p>
            <a:pPr eaLnBrk="0" hangingPunct="0"/>
            <a:r>
              <a:rPr lang="en-CA" dirty="0" smtClean="0"/>
              <a:t>In </a:t>
            </a:r>
            <a:r>
              <a:rPr lang="en-CA" dirty="0"/>
              <a:t>1783, the </a:t>
            </a:r>
            <a:r>
              <a:rPr lang="en-CA" b="1" u="heavy" dirty="0"/>
              <a:t>Treaty of Versailles</a:t>
            </a:r>
            <a:r>
              <a:rPr lang="en-CA" u="heavy" dirty="0"/>
              <a:t> </a:t>
            </a:r>
            <a:r>
              <a:rPr lang="en-CA" dirty="0"/>
              <a:t>recognized the independence of the United States of America (formerly the 13 Colonies). </a:t>
            </a:r>
            <a:endParaRPr lang="en-US" dirty="0"/>
          </a:p>
          <a:p>
            <a:pPr marL="0" indent="0" eaLnBrk="0" hangingPunct="0">
              <a:buNone/>
            </a:pPr>
            <a:endParaRPr lang="en-US" dirty="0"/>
          </a:p>
        </p:txBody>
      </p:sp>
    </p:spTree>
    <p:extLst>
      <p:ext uri="{BB962C8B-B14F-4D97-AF65-F5344CB8AC3E}">
        <p14:creationId xmlns:p14="http://schemas.microsoft.com/office/powerpoint/2010/main" val="9498158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Military support for the Americans</a:t>
            </a:r>
            <a:endParaRPr lang="en-US" dirty="0"/>
          </a:p>
        </p:txBody>
      </p:sp>
      <p:sp>
        <p:nvSpPr>
          <p:cNvPr id="3" name="Content Placeholder 2"/>
          <p:cNvSpPr>
            <a:spLocks noGrp="1"/>
          </p:cNvSpPr>
          <p:nvPr>
            <p:ph idx="1"/>
          </p:nvPr>
        </p:nvSpPr>
        <p:spPr/>
        <p:txBody>
          <a:bodyPr/>
          <a:lstStyle/>
          <a:p>
            <a:pPr lvl="0" eaLnBrk="0" hangingPunct="0"/>
            <a:r>
              <a:rPr lang="en-CA" sz="2400" dirty="0"/>
              <a:t>Merchants stuck with British because they would make more profit in the British Empire	</a:t>
            </a:r>
            <a:endParaRPr lang="en-US" sz="2400" dirty="0"/>
          </a:p>
          <a:p>
            <a:pPr marL="0" indent="0" eaLnBrk="0" hangingPunct="0">
              <a:buNone/>
            </a:pPr>
            <a:endParaRPr lang="en-US" sz="2400" dirty="0"/>
          </a:p>
          <a:p>
            <a:pPr lvl="0" eaLnBrk="0" hangingPunct="0"/>
            <a:r>
              <a:rPr lang="en-CA" sz="2400" dirty="0"/>
              <a:t>Habitants  were told to not to fight by elite and believed it was not their fight</a:t>
            </a:r>
            <a:endParaRPr lang="en-US" sz="2400" dirty="0"/>
          </a:p>
          <a:p>
            <a:pPr marL="0" indent="0" eaLnBrk="0" hangingPunct="0">
              <a:buNone/>
            </a:pPr>
            <a:endParaRPr lang="en-US" sz="2400" dirty="0"/>
          </a:p>
          <a:p>
            <a:pPr lvl="0" eaLnBrk="0" hangingPunct="0"/>
            <a:r>
              <a:rPr lang="en-CA" sz="2400" dirty="0"/>
              <a:t>Elite had just received their rights back and believed they would lose them under the Americans</a:t>
            </a:r>
            <a:endParaRPr lang="en-US" sz="2400" dirty="0"/>
          </a:p>
          <a:p>
            <a:endParaRPr lang="en-US" dirty="0"/>
          </a:p>
        </p:txBody>
      </p:sp>
    </p:spTree>
    <p:extLst>
      <p:ext uri="{BB962C8B-B14F-4D97-AF65-F5344CB8AC3E}">
        <p14:creationId xmlns:p14="http://schemas.microsoft.com/office/powerpoint/2010/main" val="12257984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020" t="1215" r="-1020" b="-1215"/>
          <a:stretch/>
        </p:blipFill>
        <p:spPr>
          <a:xfrm>
            <a:off x="228600" y="1524000"/>
            <a:ext cx="8724900" cy="5219700"/>
          </a:xfrm>
          <a:ln>
            <a:solidFill>
              <a:schemeClr val="tx1"/>
            </a:solidFill>
          </a:ln>
        </p:spPr>
      </p:pic>
      <p:sp>
        <p:nvSpPr>
          <p:cNvPr id="2" name="Title 1"/>
          <p:cNvSpPr>
            <a:spLocks noGrp="1"/>
          </p:cNvSpPr>
          <p:nvPr>
            <p:ph type="title"/>
          </p:nvPr>
        </p:nvSpPr>
        <p:spPr/>
        <p:txBody>
          <a:bodyPr/>
          <a:lstStyle/>
          <a:p>
            <a:r>
              <a:rPr lang="en-US" dirty="0" smtClean="0"/>
              <a:t>TREATY OF VERSAILLE</a:t>
            </a:r>
            <a:endParaRPr lang="en-US" dirty="0"/>
          </a:p>
        </p:txBody>
      </p:sp>
      <p:sp>
        <p:nvSpPr>
          <p:cNvPr id="5" name="TextBox 4"/>
          <p:cNvSpPr txBox="1"/>
          <p:nvPr/>
        </p:nvSpPr>
        <p:spPr>
          <a:xfrm>
            <a:off x="5562600" y="5118100"/>
            <a:ext cx="1231900" cy="369332"/>
          </a:xfrm>
          <a:prstGeom prst="rect">
            <a:avLst/>
          </a:prstGeom>
          <a:noFill/>
        </p:spPr>
        <p:txBody>
          <a:bodyPr wrap="square" rtlCol="0">
            <a:spAutoFit/>
          </a:bodyPr>
          <a:lstStyle/>
          <a:p>
            <a:r>
              <a:rPr lang="en-US" dirty="0" err="1" smtClean="0"/>
              <a:t>Cenored</a:t>
            </a:r>
            <a:endParaRPr lang="en-US" dirty="0"/>
          </a:p>
        </p:txBody>
      </p:sp>
    </p:spTree>
    <p:extLst>
      <p:ext uri="{BB962C8B-B14F-4D97-AF65-F5344CB8AC3E}">
        <p14:creationId xmlns:p14="http://schemas.microsoft.com/office/powerpoint/2010/main" val="225883182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104900"/>
          </a:xfrm>
        </p:spPr>
        <p:txBody>
          <a:bodyPr>
            <a:normAutofit fontScale="90000"/>
          </a:bodyPr>
          <a:lstStyle/>
          <a:p>
            <a:r>
              <a:rPr lang="en-US" dirty="0" smtClean="0"/>
              <a:t>Consequences of the American Revolution for Quebec</a:t>
            </a:r>
            <a:endParaRPr lang="en-US" dirty="0"/>
          </a:p>
        </p:txBody>
      </p:sp>
      <p:sp>
        <p:nvSpPr>
          <p:cNvPr id="3" name="Content Placeholder 2"/>
          <p:cNvSpPr>
            <a:spLocks noGrp="1"/>
          </p:cNvSpPr>
          <p:nvPr>
            <p:ph idx="1"/>
          </p:nvPr>
        </p:nvSpPr>
        <p:spPr>
          <a:xfrm>
            <a:off x="677334" y="965201"/>
            <a:ext cx="8596668" cy="5126962"/>
          </a:xfrm>
        </p:spPr>
        <p:txBody>
          <a:bodyPr>
            <a:noAutofit/>
          </a:bodyPr>
          <a:lstStyle/>
          <a:p>
            <a:pPr eaLnBrk="0" hangingPunct="0"/>
            <a:r>
              <a:rPr lang="en-CA" sz="2400" dirty="0"/>
              <a:t>It demonstrated that the policies established by Governor Carleton in 1774 were not exactly successful</a:t>
            </a:r>
            <a:r>
              <a:rPr lang="en-CA" sz="2400" dirty="0" smtClean="0"/>
              <a:t>.</a:t>
            </a:r>
            <a:endParaRPr lang="en-US" sz="2400" dirty="0"/>
          </a:p>
          <a:p>
            <a:pPr eaLnBrk="0" hangingPunct="0"/>
            <a:r>
              <a:rPr lang="en-CA" sz="2400" dirty="0"/>
              <a:t> When the Americans invaded Quebec in late 1775, the habitants remained neutral despite urgings from church leaders to fight with the British against the American invaders</a:t>
            </a:r>
            <a:r>
              <a:rPr lang="en-CA" sz="2400" dirty="0" smtClean="0"/>
              <a:t>.</a:t>
            </a:r>
          </a:p>
          <a:p>
            <a:pPr marL="0" indent="0" eaLnBrk="0" hangingPunct="0">
              <a:buNone/>
            </a:pPr>
            <a:endParaRPr lang="en-US" sz="2400" dirty="0"/>
          </a:p>
          <a:p>
            <a:pPr eaLnBrk="0" hangingPunct="0"/>
            <a:r>
              <a:rPr lang="en-CA" sz="2400" dirty="0"/>
              <a:t> The Ohio Valley became part of the United States </a:t>
            </a:r>
            <a:r>
              <a:rPr lang="en-CA" sz="2400" dirty="0" smtClean="0"/>
              <a:t>of</a:t>
            </a:r>
            <a:r>
              <a:rPr lang="en-US" sz="2400" dirty="0"/>
              <a:t> </a:t>
            </a:r>
            <a:r>
              <a:rPr lang="en-CA" sz="2400" dirty="0" smtClean="0"/>
              <a:t>America </a:t>
            </a:r>
            <a:r>
              <a:rPr lang="en-CA" sz="2400" dirty="0"/>
              <a:t>forcing fur traders from Montreal to shift to the area northwest of Lake Superior</a:t>
            </a:r>
            <a:r>
              <a:rPr lang="en-CA" sz="2400" dirty="0" smtClean="0"/>
              <a:t>.</a:t>
            </a:r>
          </a:p>
          <a:p>
            <a:pPr marL="0" indent="0" eaLnBrk="0" hangingPunct="0">
              <a:buNone/>
            </a:pPr>
            <a:r>
              <a:rPr lang="en-CA" sz="2400" dirty="0" smtClean="0"/>
              <a:t> </a:t>
            </a:r>
          </a:p>
          <a:p>
            <a:pPr eaLnBrk="0" hangingPunct="0"/>
            <a:r>
              <a:rPr lang="en-CA" sz="2400" dirty="0"/>
              <a:t>In 1783, Montreal fur traders founded the North West Company to compete with the Hudson 's Bay Company</a:t>
            </a:r>
            <a:r>
              <a:rPr lang="en-CA" sz="2400" dirty="0" smtClean="0"/>
              <a:t>.</a:t>
            </a:r>
            <a:endParaRPr lang="en-US" sz="2400" dirty="0"/>
          </a:p>
        </p:txBody>
      </p:sp>
    </p:spTree>
    <p:extLst>
      <p:ext uri="{BB962C8B-B14F-4D97-AF65-F5344CB8AC3E}">
        <p14:creationId xmlns:p14="http://schemas.microsoft.com/office/powerpoint/2010/main" val="18731749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OF THE LOYALISTS</a:t>
            </a:r>
            <a:endParaRPr lang="en-US" dirty="0"/>
          </a:p>
        </p:txBody>
      </p:sp>
      <p:sp>
        <p:nvSpPr>
          <p:cNvPr id="3" name="Content Placeholder 2"/>
          <p:cNvSpPr>
            <a:spLocks noGrp="1"/>
          </p:cNvSpPr>
          <p:nvPr>
            <p:ph idx="1"/>
          </p:nvPr>
        </p:nvSpPr>
        <p:spPr>
          <a:xfrm>
            <a:off x="677334" y="1358900"/>
            <a:ext cx="8596668" cy="5397499"/>
          </a:xfrm>
        </p:spPr>
        <p:txBody>
          <a:bodyPr>
            <a:normAutofit fontScale="92500"/>
          </a:bodyPr>
          <a:lstStyle/>
          <a:p>
            <a:pPr marL="0" indent="0" eaLnBrk="0" hangingPunct="0">
              <a:buNone/>
            </a:pPr>
            <a:r>
              <a:rPr lang="en-CA" dirty="0"/>
              <a:t> </a:t>
            </a:r>
            <a:r>
              <a:rPr lang="en-CA" sz="2400" dirty="0" smtClean="0"/>
              <a:t>This one of the most important consequence of the American Revolution </a:t>
            </a:r>
          </a:p>
          <a:p>
            <a:pPr marL="0" indent="0" eaLnBrk="0" hangingPunct="0">
              <a:buNone/>
            </a:pPr>
            <a:endParaRPr lang="en-CA" sz="2400" dirty="0" smtClean="0"/>
          </a:p>
          <a:p>
            <a:pPr eaLnBrk="0" hangingPunct="0"/>
            <a:r>
              <a:rPr lang="en-CA" sz="2400" dirty="0"/>
              <a:t>Thousands of </a:t>
            </a:r>
            <a:r>
              <a:rPr lang="en-CA" sz="2400" u="heavy" dirty="0"/>
              <a:t>Loyalists, </a:t>
            </a:r>
            <a:r>
              <a:rPr lang="en-CA" sz="2400" dirty="0"/>
              <a:t>(Americans who had remained loyal to the British crown during the American Revolution, including  many </a:t>
            </a:r>
            <a:r>
              <a:rPr lang="en-CA" sz="2400" u="sng" dirty="0"/>
              <a:t>Blacks</a:t>
            </a:r>
            <a:r>
              <a:rPr lang="en-CA" sz="2400" dirty="0"/>
              <a:t>) came to British North </a:t>
            </a:r>
            <a:r>
              <a:rPr lang="en-CA" sz="2400" dirty="0" smtClean="0"/>
              <a:t>America</a:t>
            </a:r>
          </a:p>
          <a:p>
            <a:pPr marL="0" indent="0" eaLnBrk="0" hangingPunct="0">
              <a:buNone/>
            </a:pPr>
            <a:endParaRPr lang="en-US" sz="2400" dirty="0"/>
          </a:p>
          <a:p>
            <a:pPr eaLnBrk="0" hangingPunct="0"/>
            <a:r>
              <a:rPr lang="en-CA" sz="2400" dirty="0"/>
              <a:t>About 6000 Loyalists settled in Quebec increasing Quebec's English population. Their arrival leads to the eventual passage of the Constitutional Act in 1791</a:t>
            </a:r>
            <a:r>
              <a:rPr lang="en-CA" sz="2400" dirty="0" smtClean="0"/>
              <a:t>.</a:t>
            </a:r>
          </a:p>
          <a:p>
            <a:pPr marL="0" indent="0" eaLnBrk="0" hangingPunct="0">
              <a:buNone/>
            </a:pPr>
            <a:endParaRPr lang="en-US" sz="2400" dirty="0"/>
          </a:p>
          <a:p>
            <a:pPr eaLnBrk="0" hangingPunct="0"/>
            <a:r>
              <a:rPr lang="en-CA" sz="2400" dirty="0"/>
              <a:t> changes Quebec population from 99 percent French 1 percent English to 90 percent French and </a:t>
            </a:r>
            <a:r>
              <a:rPr lang="en-CA" sz="2400" dirty="0" smtClean="0"/>
              <a:t>10- </a:t>
            </a:r>
            <a:r>
              <a:rPr lang="en-CA" sz="2400" dirty="0"/>
              <a:t>percent </a:t>
            </a:r>
            <a:r>
              <a:rPr lang="en-CA" sz="2400" dirty="0" smtClean="0"/>
              <a:t>English</a:t>
            </a:r>
          </a:p>
          <a:p>
            <a:pPr marL="0" indent="0" eaLnBrk="0" hangingPunct="0">
              <a:buNone/>
            </a:pPr>
            <a:endParaRPr lang="en-US" sz="2400" dirty="0"/>
          </a:p>
          <a:p>
            <a:endParaRPr lang="en-US" sz="2400" dirty="0"/>
          </a:p>
        </p:txBody>
      </p:sp>
    </p:spTree>
    <p:extLst>
      <p:ext uri="{BB962C8B-B14F-4D97-AF65-F5344CB8AC3E}">
        <p14:creationId xmlns:p14="http://schemas.microsoft.com/office/powerpoint/2010/main" val="162268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Loyalists being expelled to Canada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5300" y="2120900"/>
            <a:ext cx="6794499" cy="4559300"/>
          </a:xfrm>
        </p:spPr>
      </p:pic>
    </p:spTree>
    <p:extLst>
      <p:ext uri="{BB962C8B-B14F-4D97-AF65-F5344CB8AC3E}">
        <p14:creationId xmlns:p14="http://schemas.microsoft.com/office/powerpoint/2010/main" val="165267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110</TotalTime>
  <Words>394</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1774-1791</vt:lpstr>
      <vt:lpstr>Reactions to the Quebec act</vt:lpstr>
      <vt:lpstr>1763-1774 Unrest in the 13 colonies</vt:lpstr>
      <vt:lpstr>What consequences did the American Revolution have on the British colony of Quebec? </vt:lpstr>
      <vt:lpstr>Lack of Military support for the Americans</vt:lpstr>
      <vt:lpstr>TREATY OF VERSAILLE</vt:lpstr>
      <vt:lpstr>Consequences of the American Revolution for Quebec</vt:lpstr>
      <vt:lpstr>COMING OF THE LOYALISTS</vt:lpstr>
      <vt:lpstr>Loyalists being expelled to Canada</vt:lpstr>
    </vt:vector>
  </TitlesOfParts>
  <Company>Riverside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1774-1791</dc:title>
  <dc:creator>35-student</dc:creator>
  <cp:lastModifiedBy>35-student</cp:lastModifiedBy>
  <cp:revision>7</cp:revision>
  <dcterms:created xsi:type="dcterms:W3CDTF">2016-02-09T16:04:12Z</dcterms:created>
  <dcterms:modified xsi:type="dcterms:W3CDTF">2016-02-15T15:23:01Z</dcterms:modified>
</cp:coreProperties>
</file>