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57" r:id="rId7"/>
    <p:sldId id="262" r:id="rId8"/>
    <p:sldId id="266" r:id="rId9"/>
    <p:sldId id="263" r:id="rId10"/>
    <p:sldId id="264" r:id="rId11"/>
    <p:sldId id="265" r:id="rId12"/>
    <p:sldId id="277" r:id="rId13"/>
    <p:sldId id="279" r:id="rId14"/>
    <p:sldId id="271" r:id="rId15"/>
    <p:sldId id="272" r:id="rId16"/>
    <p:sldId id="274" r:id="rId17"/>
    <p:sldId id="273" r:id="rId18"/>
    <p:sldId id="280" r:id="rId19"/>
    <p:sldId id="285" r:id="rId20"/>
    <p:sldId id="294" r:id="rId21"/>
    <p:sldId id="269" r:id="rId22"/>
    <p:sldId id="286" r:id="rId23"/>
    <p:sldId id="270" r:id="rId24"/>
    <p:sldId id="296" r:id="rId25"/>
    <p:sldId id="281" r:id="rId26"/>
    <p:sldId id="282" r:id="rId27"/>
    <p:sldId id="283" r:id="rId28"/>
    <p:sldId id="267" r:id="rId29"/>
    <p:sldId id="268" r:id="rId30"/>
    <p:sldId id="275" r:id="rId31"/>
    <p:sldId id="295" r:id="rId32"/>
    <p:sldId id="297" r:id="rId33"/>
    <p:sldId id="287" r:id="rId34"/>
    <p:sldId id="27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80’s and 90’s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2538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025" y="0"/>
            <a:ext cx="9601196" cy="571500"/>
          </a:xfrm>
        </p:spPr>
        <p:txBody>
          <a:bodyPr>
            <a:normAutofit fontScale="90000"/>
          </a:bodyPr>
          <a:lstStyle/>
          <a:p>
            <a:r>
              <a:rPr lang="en-US" dirty="0" smtClean="0"/>
              <a:t>The VOTE</a:t>
            </a:r>
            <a:endParaRPr lang="en-US" dirty="0"/>
          </a:p>
        </p:txBody>
      </p:sp>
      <p:sp>
        <p:nvSpPr>
          <p:cNvPr id="4" name="Rectangle 1"/>
          <p:cNvSpPr>
            <a:spLocks noGrp="1" noChangeArrowheads="1"/>
          </p:cNvSpPr>
          <p:nvPr>
            <p:ph idx="1"/>
          </p:nvPr>
        </p:nvSpPr>
        <p:spPr bwMode="auto">
          <a:xfrm>
            <a:off x="1295402" y="771079"/>
            <a:ext cx="967444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vote was held October 30 and 93 % of Quebec's electorate participated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The results were as follows: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smtClean="0">
                <a:ln>
                  <a:noFill/>
                </a:ln>
                <a:solidFill>
                  <a:schemeClr val="tx1"/>
                </a:solidFill>
                <a:effectLst/>
                <a:latin typeface="Arial" panose="020B0604020202020204" pitchFamily="34" charset="0"/>
              </a:rPr>
              <a:t>50.6% of the total electorate voted NO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smtClean="0">
                <a:ln>
                  <a:noFill/>
                </a:ln>
                <a:solidFill>
                  <a:schemeClr val="tx1"/>
                </a:solidFill>
                <a:effectLst/>
                <a:latin typeface="Arial" panose="020B0604020202020204" pitchFamily="34" charset="0"/>
              </a:rPr>
              <a:t>49.4 % of the total electorate voted YES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smtClean="0">
                <a:ln>
                  <a:noFill/>
                </a:ln>
                <a:solidFill>
                  <a:schemeClr val="tx1"/>
                </a:solidFill>
                <a:effectLst/>
                <a:latin typeface="Arial" panose="020B0604020202020204" pitchFamily="34" charset="0"/>
              </a:rPr>
              <a:t>Numbers are in question as there were</a:t>
            </a:r>
            <a:r>
              <a:rPr kumimoji="0" lang="en-US" altLang="en-US" i="0" u="none" strike="noStrike" cap="none" normalizeH="0" dirty="0" smtClean="0">
                <a:ln>
                  <a:noFill/>
                </a:ln>
                <a:solidFill>
                  <a:schemeClr val="tx1"/>
                </a:solidFill>
                <a:effectLst/>
                <a:latin typeface="Arial" panose="020B0604020202020204" pitchFamily="34" charset="0"/>
              </a:rPr>
              <a:t> many No votes discounted</a:t>
            </a:r>
            <a:endParaRPr kumimoji="0" lang="en-US" altLang="en-US"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smtClean="0">
                <a:ln>
                  <a:noFill/>
                </a:ln>
                <a:solidFill>
                  <a:schemeClr val="tx1"/>
                </a:solidFill>
                <a:effectLst/>
                <a:latin typeface="Arial" panose="020B0604020202020204" pitchFamily="34" charset="0"/>
              </a:rPr>
              <a:t>about 60 % of </a:t>
            </a:r>
            <a:r>
              <a:rPr lang="en-US" altLang="en-US" dirty="0" err="1">
                <a:solidFill>
                  <a:schemeClr val="tx1"/>
                </a:solidFill>
                <a:latin typeface="Arial" panose="020B0604020202020204" pitchFamily="34" charset="0"/>
              </a:rPr>
              <a:t>F</a:t>
            </a:r>
            <a:r>
              <a:rPr kumimoji="0" lang="en-US" altLang="en-US" i="0" u="none" strike="noStrike" cap="none" normalizeH="0" baseline="0" dirty="0" err="1" smtClean="0">
                <a:ln>
                  <a:noFill/>
                </a:ln>
                <a:solidFill>
                  <a:schemeClr val="tx1"/>
                </a:solidFill>
                <a:effectLst/>
                <a:latin typeface="Arial" panose="020B0604020202020204" pitchFamily="34" charset="0"/>
              </a:rPr>
              <a:t>rancophones</a:t>
            </a:r>
            <a:r>
              <a:rPr kumimoji="0" lang="en-US" altLang="en-US" i="0" u="none" strike="noStrike" cap="none" normalizeH="0" baseline="0" dirty="0" smtClean="0">
                <a:ln>
                  <a:noFill/>
                </a:ln>
                <a:solidFill>
                  <a:schemeClr val="tx1"/>
                </a:solidFill>
                <a:effectLst/>
                <a:latin typeface="Arial" panose="020B0604020202020204" pitchFamily="34" charset="0"/>
              </a:rPr>
              <a:t> voted YES and</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smtClean="0">
                <a:ln>
                  <a:noFill/>
                </a:ln>
                <a:solidFill>
                  <a:schemeClr val="tx1"/>
                </a:solidFill>
                <a:effectLst/>
                <a:latin typeface="Arial" panose="020B0604020202020204" pitchFamily="34" charset="0"/>
              </a:rPr>
              <a:t>over 90% of Anglophones and allophones voted NO.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8865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arn(inVertical)">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barn(inVertical)">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arn(inVertical)">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barn(inVertical)">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barn(inVertical)">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barn(inVertical)">
                                      <p:cBhvr>
                                        <p:cTn id="3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495300"/>
          </a:xfrm>
        </p:spPr>
        <p:txBody>
          <a:bodyPr>
            <a:normAutofit fontScale="90000"/>
          </a:bodyPr>
          <a:lstStyle/>
          <a:p>
            <a:r>
              <a:rPr lang="en-US" dirty="0" smtClean="0"/>
              <a:t>Result</a:t>
            </a:r>
            <a:endParaRPr lang="en-US" dirty="0"/>
          </a:p>
        </p:txBody>
      </p:sp>
      <p:sp>
        <p:nvSpPr>
          <p:cNvPr id="3" name="Content Placeholder 2"/>
          <p:cNvSpPr>
            <a:spLocks noGrp="1"/>
          </p:cNvSpPr>
          <p:nvPr>
            <p:ph idx="1"/>
          </p:nvPr>
        </p:nvSpPr>
        <p:spPr>
          <a:xfrm>
            <a:off x="1295401" y="1003300"/>
            <a:ext cx="9601196" cy="5168900"/>
          </a:xfrm>
        </p:spPr>
        <p:txBody>
          <a:bodyPr/>
          <a:lstStyle/>
          <a:p>
            <a:r>
              <a:rPr lang="en-US" b="1" dirty="0"/>
              <a:t>On referendum night, in a speech to his supporters, Premier Parizeau blamed "money and the ethnic vote" for his defeat. </a:t>
            </a:r>
            <a:endParaRPr lang="en-US" b="1" dirty="0" smtClean="0"/>
          </a:p>
          <a:p>
            <a:pPr marL="0" indent="0">
              <a:buNone/>
            </a:pPr>
            <a:endParaRPr lang="en-US" b="1" dirty="0" smtClean="0"/>
          </a:p>
          <a:p>
            <a:r>
              <a:rPr lang="en-US" b="1" dirty="0" smtClean="0"/>
              <a:t>The </a:t>
            </a:r>
            <a:r>
              <a:rPr lang="en-US" b="1" dirty="0"/>
              <a:t>next day, Premier Parizeau resigned from office and was eventually replaced by the leader of the Bloc Québécois, Lucien Bouchard</a:t>
            </a:r>
            <a:endParaRPr lang="en-US" dirty="0"/>
          </a:p>
        </p:txBody>
      </p:sp>
    </p:spTree>
    <p:extLst>
      <p:ext uri="{BB962C8B-B14F-4D97-AF65-F5344CB8AC3E}">
        <p14:creationId xmlns:p14="http://schemas.microsoft.com/office/powerpoint/2010/main" val="3971646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
            <a:ext cx="9601196" cy="482600"/>
          </a:xfrm>
        </p:spPr>
        <p:txBody>
          <a:bodyPr>
            <a:normAutofit fontScale="90000"/>
          </a:bodyPr>
          <a:lstStyle/>
          <a:p>
            <a:r>
              <a:rPr lang="en-US" dirty="0" smtClean="0"/>
              <a:t>Post  Referendum</a:t>
            </a:r>
            <a:endParaRPr lang="en-US" dirty="0"/>
          </a:p>
        </p:txBody>
      </p:sp>
      <p:sp>
        <p:nvSpPr>
          <p:cNvPr id="3" name="Content Placeholder 2"/>
          <p:cNvSpPr>
            <a:spLocks noGrp="1"/>
          </p:cNvSpPr>
          <p:nvPr>
            <p:ph idx="1"/>
          </p:nvPr>
        </p:nvSpPr>
        <p:spPr>
          <a:xfrm>
            <a:off x="1295401" y="723900"/>
            <a:ext cx="9601196" cy="5511800"/>
          </a:xfrm>
        </p:spPr>
        <p:txBody>
          <a:bodyPr/>
          <a:lstStyle/>
          <a:p>
            <a:r>
              <a:rPr lang="en-US" dirty="0" smtClean="0"/>
              <a:t>After the slim win by the No forces, Jean Chretien asked the Supreme Court to determine if a province could separate.</a:t>
            </a:r>
            <a:endParaRPr lang="en-US" dirty="0"/>
          </a:p>
          <a:p>
            <a:r>
              <a:rPr lang="en-US" dirty="0" smtClean="0"/>
              <a:t>The  Supreme Court responded that a province could separate if the question was clear and that a clear majority was held</a:t>
            </a:r>
          </a:p>
          <a:p>
            <a:pPr marL="0" indent="0">
              <a:buNone/>
            </a:pPr>
            <a:endParaRPr lang="en-US" dirty="0" smtClean="0"/>
          </a:p>
          <a:p>
            <a:r>
              <a:rPr lang="en-US" dirty="0" smtClean="0"/>
              <a:t>The federal government then adopted the clarity act in 2000</a:t>
            </a:r>
          </a:p>
          <a:p>
            <a:endParaRPr lang="en-US" dirty="0"/>
          </a:p>
          <a:p>
            <a:r>
              <a:rPr lang="en-US" dirty="0" smtClean="0"/>
              <a:t>It maintained that federal government needed to approve the question                 and stated that a majority was 75 percent and not the 50 percent plus</a:t>
            </a:r>
            <a:r>
              <a:rPr lang="en-US" dirty="0"/>
              <a:t> </a:t>
            </a:r>
            <a:r>
              <a:rPr lang="en-US" dirty="0" smtClean="0"/>
              <a:t>           one the provincial government requested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224" y="1193481"/>
            <a:ext cx="2179775" cy="5664519"/>
          </a:xfrm>
          <a:prstGeom prst="rect">
            <a:avLst/>
          </a:prstGeom>
        </p:spPr>
      </p:pic>
    </p:spTree>
    <p:extLst>
      <p:ext uri="{BB962C8B-B14F-4D97-AF65-F5344CB8AC3E}">
        <p14:creationId xmlns:p14="http://schemas.microsoft.com/office/powerpoint/2010/main" val="1833921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2" y="0"/>
            <a:ext cx="9601196" cy="465668"/>
          </a:xfrm>
        </p:spPr>
        <p:txBody>
          <a:bodyPr>
            <a:normAutofit fontScale="90000"/>
          </a:bodyPr>
          <a:lstStyle/>
          <a:p>
            <a:r>
              <a:rPr lang="en-US" dirty="0" smtClean="0"/>
              <a:t>Indigenous Rights 80’s</a:t>
            </a:r>
            <a:endParaRPr lang="en-US" dirty="0"/>
          </a:p>
        </p:txBody>
      </p:sp>
      <p:sp>
        <p:nvSpPr>
          <p:cNvPr id="3" name="Content Placeholder 2"/>
          <p:cNvSpPr>
            <a:spLocks noGrp="1"/>
          </p:cNvSpPr>
          <p:nvPr>
            <p:ph idx="1"/>
          </p:nvPr>
        </p:nvSpPr>
        <p:spPr>
          <a:xfrm>
            <a:off x="863601" y="601132"/>
            <a:ext cx="9283697" cy="5698068"/>
          </a:xfrm>
        </p:spPr>
        <p:txBody>
          <a:bodyPr>
            <a:normAutofit fontScale="92500" lnSpcReduction="20000"/>
          </a:bodyPr>
          <a:lstStyle/>
          <a:p>
            <a:r>
              <a:rPr lang="en-US" dirty="0" smtClean="0"/>
              <a:t>In the 80’s the indigenous people took a more forceful approach with the government</a:t>
            </a:r>
          </a:p>
          <a:p>
            <a:endParaRPr lang="en-US" dirty="0"/>
          </a:p>
          <a:p>
            <a:r>
              <a:rPr lang="en-US" dirty="0" smtClean="0"/>
              <a:t>They relied on court decisions to legitimize their demands for greater autonomy</a:t>
            </a:r>
          </a:p>
          <a:p>
            <a:endParaRPr lang="en-US" dirty="0"/>
          </a:p>
          <a:p>
            <a:r>
              <a:rPr lang="en-US" dirty="0" smtClean="0"/>
              <a:t>Constitutional Act 1982: Section 35 recognized the ancestral rights of Amerindians and stated that the indigenous people were Metis, Indian and Inuit</a:t>
            </a:r>
          </a:p>
          <a:p>
            <a:endParaRPr lang="en-US" dirty="0"/>
          </a:p>
          <a:p>
            <a:r>
              <a:rPr lang="en-US" dirty="0" smtClean="0"/>
              <a:t>In 1985 Bill C31 was adopted bringing significant change to the Indian Act</a:t>
            </a:r>
          </a:p>
          <a:p>
            <a:pPr marL="0" indent="0">
              <a:buNone/>
            </a:pPr>
            <a:endParaRPr lang="en-US" dirty="0" smtClean="0"/>
          </a:p>
          <a:p>
            <a:r>
              <a:rPr lang="en-US" dirty="0" smtClean="0"/>
              <a:t>It stated that first nations women who married “non-</a:t>
            </a:r>
            <a:r>
              <a:rPr lang="en-US" dirty="0"/>
              <a:t>I</a:t>
            </a:r>
            <a:r>
              <a:rPr lang="en-US" dirty="0" smtClean="0"/>
              <a:t>ndian” partners were considered “Indians” as were their Children, 60 000 people had their rights returned </a:t>
            </a:r>
          </a:p>
          <a:p>
            <a:pPr marL="0" indent="0">
              <a:buNone/>
            </a:pPr>
            <a:endParaRPr lang="en-US" dirty="0" smtClean="0"/>
          </a:p>
          <a:p>
            <a:r>
              <a:rPr lang="en-US" dirty="0" smtClean="0"/>
              <a:t>It also allowed Bands to determine who was an “Indian”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0" y="1485901"/>
            <a:ext cx="2146300" cy="4635500"/>
          </a:xfrm>
          <a:prstGeom prst="rect">
            <a:avLst/>
          </a:prstGeom>
        </p:spPr>
      </p:pic>
    </p:spTree>
    <p:extLst>
      <p:ext uri="{BB962C8B-B14F-4D97-AF65-F5344CB8AC3E}">
        <p14:creationId xmlns:p14="http://schemas.microsoft.com/office/powerpoint/2010/main" val="4177853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02" y="-110067"/>
            <a:ext cx="9601196" cy="656168"/>
          </a:xfrm>
        </p:spPr>
        <p:txBody>
          <a:bodyPr>
            <a:normAutofit fontScale="90000"/>
          </a:bodyPr>
          <a:lstStyle/>
          <a:p>
            <a:r>
              <a:rPr lang="en-US" dirty="0" smtClean="0"/>
              <a:t>OKA Crisis 1990</a:t>
            </a:r>
            <a:endParaRPr lang="en-US" dirty="0"/>
          </a:p>
        </p:txBody>
      </p:sp>
      <p:sp>
        <p:nvSpPr>
          <p:cNvPr id="3" name="Content Placeholder 2"/>
          <p:cNvSpPr>
            <a:spLocks noGrp="1"/>
          </p:cNvSpPr>
          <p:nvPr>
            <p:ph idx="1"/>
          </p:nvPr>
        </p:nvSpPr>
        <p:spPr>
          <a:xfrm>
            <a:off x="1244601" y="787401"/>
            <a:ext cx="9601196" cy="6070599"/>
          </a:xfrm>
        </p:spPr>
        <p:txBody>
          <a:bodyPr>
            <a:normAutofit fontScale="92500"/>
          </a:bodyPr>
          <a:lstStyle/>
          <a:p>
            <a:r>
              <a:rPr lang="en-US" dirty="0"/>
              <a:t>The need to deal with the long-standing grievances (self-government, land claims, respect of rights and traditions) of Aboriginal peoples increased in urgency following the events at Oka, Quebec, in </a:t>
            </a:r>
            <a:r>
              <a:rPr lang="en-US" dirty="0" smtClean="0"/>
              <a:t>the summer </a:t>
            </a:r>
            <a:r>
              <a:rPr lang="en-US" dirty="0"/>
              <a:t>of 1990</a:t>
            </a:r>
            <a:r>
              <a:rPr lang="en-US" dirty="0" smtClean="0"/>
              <a:t>.</a:t>
            </a:r>
          </a:p>
          <a:p>
            <a:pPr marL="0" indent="0">
              <a:buNone/>
            </a:pPr>
            <a:endParaRPr lang="en-US" dirty="0" smtClean="0"/>
          </a:p>
          <a:p>
            <a:pPr lvl="0"/>
            <a:r>
              <a:rPr lang="en-US" dirty="0"/>
              <a:t>On July 11, 1990, Quebec provincial police tried to dismantle a road block set up in mid-March by a group of Mohawks from the community of </a:t>
            </a:r>
            <a:r>
              <a:rPr lang="en-US" dirty="0" err="1"/>
              <a:t>Kanesatake</a:t>
            </a:r>
            <a:r>
              <a:rPr lang="en-US" dirty="0" smtClean="0"/>
              <a:t>.</a:t>
            </a:r>
          </a:p>
          <a:p>
            <a:pPr marL="0" lvl="0" indent="0">
              <a:buNone/>
            </a:pPr>
            <a:endParaRPr lang="en-US" dirty="0"/>
          </a:p>
          <a:p>
            <a:pPr lvl="0"/>
            <a:r>
              <a:rPr lang="en-US" dirty="0"/>
              <a:t>The Mohawks had  set up the road block to prevent  the nearby town of Oka from expanding a golf course onto traditional burial grounds the Mohawks considered sacred and their own</a:t>
            </a:r>
            <a:r>
              <a:rPr lang="en-US" dirty="0" smtClean="0"/>
              <a:t>.</a:t>
            </a:r>
          </a:p>
          <a:p>
            <a:pPr lvl="0"/>
            <a:endParaRPr lang="en-US" dirty="0"/>
          </a:p>
          <a:p>
            <a:r>
              <a:rPr lang="en-US" dirty="0"/>
              <a:t>One police officer was killed during the raid. For 78 days armed Mohawk warriors faced Quebec provincial police, and later the Canadian Armed Forces, after Premier Robert Bourassa had asked the federal government to send in the army</a:t>
            </a:r>
          </a:p>
          <a:p>
            <a:endParaRPr lang="en-US" dirty="0"/>
          </a:p>
        </p:txBody>
      </p:sp>
    </p:spTree>
    <p:extLst>
      <p:ext uri="{BB962C8B-B14F-4D97-AF65-F5344CB8AC3E}">
        <p14:creationId xmlns:p14="http://schemas.microsoft.com/office/powerpoint/2010/main" val="1773497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622300"/>
          </a:xfrm>
        </p:spPr>
        <p:txBody>
          <a:bodyPr>
            <a:normAutofit fontScale="90000"/>
          </a:bodyPr>
          <a:lstStyle/>
          <a:p>
            <a:r>
              <a:rPr lang="en-US" dirty="0" smtClean="0"/>
              <a:t>OKA Continued</a:t>
            </a:r>
            <a:endParaRPr lang="en-US" dirty="0"/>
          </a:p>
        </p:txBody>
      </p:sp>
      <p:sp>
        <p:nvSpPr>
          <p:cNvPr id="3" name="Content Placeholder 2"/>
          <p:cNvSpPr>
            <a:spLocks noGrp="1"/>
          </p:cNvSpPr>
          <p:nvPr>
            <p:ph idx="1"/>
          </p:nvPr>
        </p:nvSpPr>
        <p:spPr>
          <a:xfrm>
            <a:off x="647700" y="622300"/>
            <a:ext cx="10795000" cy="6235700"/>
          </a:xfrm>
        </p:spPr>
        <p:txBody>
          <a:bodyPr>
            <a:normAutofit/>
          </a:bodyPr>
          <a:lstStyle/>
          <a:p>
            <a:pPr lvl="0"/>
            <a:r>
              <a:rPr lang="en-US" dirty="0"/>
              <a:t>In a show of support, Mohawk natives at </a:t>
            </a:r>
            <a:r>
              <a:rPr lang="en-US" dirty="0" err="1"/>
              <a:t>Kahnawake</a:t>
            </a:r>
            <a:r>
              <a:rPr lang="en-US" dirty="0"/>
              <a:t> also blocked the Mercier Bridge during this period</a:t>
            </a:r>
            <a:r>
              <a:rPr lang="en-US" dirty="0" smtClean="0"/>
              <a:t>.</a:t>
            </a:r>
          </a:p>
          <a:p>
            <a:pPr marL="0" lvl="0" indent="0">
              <a:buNone/>
            </a:pPr>
            <a:r>
              <a:rPr lang="en-US" dirty="0"/>
              <a:t> </a:t>
            </a:r>
          </a:p>
          <a:p>
            <a:pPr lvl="0"/>
            <a:r>
              <a:rPr lang="en-US" dirty="0"/>
              <a:t>Towards the end of September, the Mohawks peacefully withdrew from the barricade.</a:t>
            </a:r>
          </a:p>
          <a:p>
            <a:pPr marL="0" indent="0">
              <a:buNone/>
            </a:pPr>
            <a:endParaRPr lang="en-US" dirty="0"/>
          </a:p>
          <a:p>
            <a:pPr lvl="0"/>
            <a:r>
              <a:rPr lang="en-US" dirty="0"/>
              <a:t>On September 25, 1990, the Canadian government announced a new agenda to improve Canada's relationship with Aboriginal </a:t>
            </a:r>
            <a:r>
              <a:rPr lang="en-US" dirty="0" smtClean="0"/>
              <a:t>peoples, this strengthened aboriginalism.</a:t>
            </a:r>
            <a:r>
              <a:rPr lang="en-US" dirty="0"/>
              <a:t> </a:t>
            </a:r>
            <a:endParaRPr lang="en-US" dirty="0" smtClean="0"/>
          </a:p>
          <a:p>
            <a:pPr marL="0" lvl="0" indent="0">
              <a:buNone/>
            </a:pPr>
            <a:endParaRPr lang="en-US" dirty="0"/>
          </a:p>
          <a:p>
            <a:pPr lvl="0"/>
            <a:r>
              <a:rPr lang="en-US" dirty="0"/>
              <a:t>The new measures addressed the concerns of Aboriginal leaders, including better progress on land claims settlement, improved living conditions, an improved federal relationship with Aboriginal peoples, and a review of the role of Aboriginal peoples in Canadian society.</a:t>
            </a:r>
          </a:p>
          <a:p>
            <a:pPr marL="0" indent="0">
              <a:buNone/>
            </a:pPr>
            <a:endParaRPr lang="en-US" dirty="0"/>
          </a:p>
          <a:p>
            <a:endParaRPr lang="en-US" dirty="0"/>
          </a:p>
        </p:txBody>
      </p:sp>
    </p:spTree>
    <p:extLst>
      <p:ext uri="{BB962C8B-B14F-4D97-AF65-F5344CB8AC3E}">
        <p14:creationId xmlns:p14="http://schemas.microsoft.com/office/powerpoint/2010/main" val="1835225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0685" b="20685"/>
          <a:stretch>
            <a:fillRect/>
          </a:stretch>
        </p:blipFill>
        <p:spPr>
          <a:xfrm>
            <a:off x="1047248" y="1333499"/>
            <a:ext cx="10105972" cy="3335869"/>
          </a:xfrm>
        </p:spPr>
      </p:pic>
      <p:sp>
        <p:nvSpPr>
          <p:cNvPr id="4" name="Text Placeholder 3"/>
          <p:cNvSpPr>
            <a:spLocks noGrp="1"/>
          </p:cNvSpPr>
          <p:nvPr>
            <p:ph type="body" sz="half" idx="2"/>
          </p:nvPr>
        </p:nvSpPr>
        <p:spPr/>
        <p:txBody>
          <a:bodyPr>
            <a:noAutofit/>
          </a:bodyPr>
          <a:lstStyle/>
          <a:p>
            <a:r>
              <a:rPr lang="en-US" sz="5400" dirty="0" smtClean="0"/>
              <a:t>OKA Barricade</a:t>
            </a:r>
            <a:endParaRPr lang="en-US" sz="5400" dirty="0"/>
          </a:p>
        </p:txBody>
      </p:sp>
    </p:spTree>
    <p:extLst>
      <p:ext uri="{BB962C8B-B14F-4D97-AF65-F5344CB8AC3E}">
        <p14:creationId xmlns:p14="http://schemas.microsoft.com/office/powerpoint/2010/main" val="133874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997" b="16997"/>
          <a:stretch>
            <a:fillRect/>
          </a:stretch>
        </p:blipFill>
        <p:spPr>
          <a:xfrm>
            <a:off x="1047248" y="927100"/>
            <a:ext cx="10105972" cy="3888315"/>
          </a:xfrm>
        </p:spPr>
      </p:pic>
      <p:sp>
        <p:nvSpPr>
          <p:cNvPr id="4" name="Text Placeholder 3"/>
          <p:cNvSpPr>
            <a:spLocks noGrp="1"/>
          </p:cNvSpPr>
          <p:nvPr>
            <p:ph type="body" sz="half" idx="2"/>
          </p:nvPr>
        </p:nvSpPr>
        <p:spPr/>
        <p:txBody>
          <a:bodyPr>
            <a:noAutofit/>
          </a:bodyPr>
          <a:lstStyle/>
          <a:p>
            <a:r>
              <a:rPr lang="en-US" sz="6000" dirty="0" smtClean="0"/>
              <a:t>STAND OFF</a:t>
            </a:r>
            <a:endParaRPr lang="en-US" sz="6000" dirty="0"/>
          </a:p>
        </p:txBody>
      </p:sp>
    </p:spTree>
    <p:extLst>
      <p:ext uri="{BB962C8B-B14F-4D97-AF65-F5344CB8AC3E}">
        <p14:creationId xmlns:p14="http://schemas.microsoft.com/office/powerpoint/2010/main" val="2194638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2" y="93133"/>
            <a:ext cx="9601196" cy="364068"/>
          </a:xfrm>
        </p:spPr>
        <p:txBody>
          <a:bodyPr>
            <a:normAutofit fontScale="90000"/>
          </a:bodyPr>
          <a:lstStyle/>
          <a:p>
            <a:r>
              <a:rPr lang="en-US" dirty="0" smtClean="0"/>
              <a:t>After Oka</a:t>
            </a:r>
            <a:endParaRPr lang="en-US" dirty="0"/>
          </a:p>
        </p:txBody>
      </p:sp>
      <p:sp>
        <p:nvSpPr>
          <p:cNvPr id="3" name="Content Placeholder 2"/>
          <p:cNvSpPr>
            <a:spLocks noGrp="1"/>
          </p:cNvSpPr>
          <p:nvPr>
            <p:ph idx="1"/>
          </p:nvPr>
        </p:nvSpPr>
        <p:spPr>
          <a:xfrm>
            <a:off x="1320797" y="571500"/>
            <a:ext cx="9232901" cy="5765800"/>
          </a:xfrm>
        </p:spPr>
        <p:txBody>
          <a:bodyPr>
            <a:normAutofit/>
          </a:bodyPr>
          <a:lstStyle/>
          <a:p>
            <a:r>
              <a:rPr lang="en-US" dirty="0" smtClean="0"/>
              <a:t>1999 Nunavut(our land) </a:t>
            </a:r>
            <a:r>
              <a:rPr lang="en-US" dirty="0" smtClean="0"/>
              <a:t>(was </a:t>
            </a:r>
            <a:r>
              <a:rPr lang="en-US" dirty="0" smtClean="0"/>
              <a:t>created </a:t>
            </a:r>
            <a:r>
              <a:rPr lang="en-US" dirty="0" smtClean="0"/>
              <a:t>from the North </a:t>
            </a:r>
            <a:r>
              <a:rPr lang="en-US" dirty="0" smtClean="0"/>
              <a:t>West Territories) </a:t>
            </a:r>
            <a:r>
              <a:rPr lang="en-US" dirty="0" smtClean="0"/>
              <a:t>which </a:t>
            </a:r>
            <a:r>
              <a:rPr lang="en-US" dirty="0" smtClean="0"/>
              <a:t>allowed the Inuit self governance and was the first time a country changed its domestic borders due to an Aboriginal request</a:t>
            </a:r>
          </a:p>
          <a:p>
            <a:endParaRPr lang="en-US" dirty="0" smtClean="0"/>
          </a:p>
          <a:p>
            <a:r>
              <a:rPr lang="en-US" dirty="0" smtClean="0"/>
              <a:t>2002 Peace of the Braves: Quebec government agrees to pay the Cree 70 million  a year between 2002 and 2050 in return for withdrawal of Cree lawsuits and economic agreement</a:t>
            </a:r>
          </a:p>
          <a:p>
            <a:endParaRPr lang="en-US" dirty="0" smtClean="0"/>
          </a:p>
          <a:p>
            <a:r>
              <a:rPr lang="en-US" dirty="0" smtClean="0"/>
              <a:t>2008 Truth and reconciliation Commission of Canada was           mandated to tell Canada the truth about residential schools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4382"/>
            <a:ext cx="1549400" cy="235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400" y="3225800"/>
            <a:ext cx="2641600" cy="3517900"/>
          </a:xfrm>
          <a:prstGeom prst="rect">
            <a:avLst/>
          </a:prstGeom>
        </p:spPr>
      </p:pic>
    </p:spTree>
    <p:extLst>
      <p:ext uri="{BB962C8B-B14F-4D97-AF65-F5344CB8AC3E}">
        <p14:creationId xmlns:p14="http://schemas.microsoft.com/office/powerpoint/2010/main" val="282891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558800"/>
          </a:xfrm>
        </p:spPr>
        <p:txBody>
          <a:bodyPr>
            <a:normAutofit fontScale="90000"/>
          </a:bodyPr>
          <a:lstStyle/>
          <a:p>
            <a:r>
              <a:rPr lang="en-US" dirty="0" smtClean="0"/>
              <a:t>International Relations</a:t>
            </a:r>
            <a:endParaRPr lang="en-US" dirty="0"/>
          </a:p>
        </p:txBody>
      </p:sp>
      <p:sp>
        <p:nvSpPr>
          <p:cNvPr id="3" name="Content Placeholder 2"/>
          <p:cNvSpPr>
            <a:spLocks noGrp="1"/>
          </p:cNvSpPr>
          <p:nvPr>
            <p:ph idx="1"/>
          </p:nvPr>
        </p:nvSpPr>
        <p:spPr>
          <a:xfrm>
            <a:off x="584201" y="558800"/>
            <a:ext cx="10160000" cy="5317068"/>
          </a:xfrm>
        </p:spPr>
        <p:txBody>
          <a:bodyPr/>
          <a:lstStyle/>
          <a:p>
            <a:r>
              <a:rPr lang="en-US" dirty="0" smtClean="0"/>
              <a:t>With globalization and global events like the fall of the Berlin wall in 1989 there is a greater need for international relations</a:t>
            </a:r>
          </a:p>
          <a:p>
            <a:pPr marL="0" indent="0">
              <a:buNone/>
            </a:pPr>
            <a:endParaRPr lang="en-US" dirty="0" smtClean="0"/>
          </a:p>
          <a:p>
            <a:r>
              <a:rPr lang="en-US" dirty="0"/>
              <a:t>F</a:t>
            </a:r>
            <a:r>
              <a:rPr lang="en-US" dirty="0" smtClean="0"/>
              <a:t>rom peacekeeping to climate change Canada has played an increasing role in international conferences and organizations</a:t>
            </a:r>
          </a:p>
          <a:p>
            <a:endParaRPr lang="en-US" dirty="0"/>
          </a:p>
          <a:p>
            <a:r>
              <a:rPr lang="en-US" dirty="0" smtClean="0"/>
              <a:t>These relations have become challenging in an increasingly complex world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3848100"/>
            <a:ext cx="11950700" cy="2921000"/>
          </a:xfrm>
          <a:prstGeom prst="rect">
            <a:avLst/>
          </a:prstGeom>
        </p:spPr>
      </p:pic>
    </p:spTree>
    <p:extLst>
      <p:ext uri="{BB962C8B-B14F-4D97-AF65-F5344CB8AC3E}">
        <p14:creationId xmlns:p14="http://schemas.microsoft.com/office/powerpoint/2010/main" val="2377715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Rene </a:t>
            </a:r>
            <a:r>
              <a:rPr lang="en-US" b="1" i="1" dirty="0" smtClean="0"/>
              <a:t>Levesque</a:t>
            </a:r>
            <a:br>
              <a:rPr lang="en-US" b="1" i="1" dirty="0" smtClean="0"/>
            </a:br>
            <a:r>
              <a:rPr lang="en-US" b="1" i="1" dirty="0" smtClean="0"/>
              <a:t>(</a:t>
            </a:r>
            <a:r>
              <a:rPr lang="en-US" b="1" i="1" dirty="0"/>
              <a:t>PQ) 1980-1985</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0500" y="1866900"/>
            <a:ext cx="3302000" cy="2984499"/>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246088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2" y="-97367"/>
            <a:ext cx="9601196" cy="592668"/>
          </a:xfrm>
        </p:spPr>
        <p:txBody>
          <a:bodyPr>
            <a:normAutofit fontScale="90000"/>
          </a:bodyPr>
          <a:lstStyle/>
          <a:p>
            <a:r>
              <a:rPr lang="en-US" dirty="0" smtClean="0"/>
              <a:t>Canadian Armed Forces Abroad and Terrorism</a:t>
            </a:r>
            <a:endParaRPr lang="en-US" dirty="0"/>
          </a:p>
        </p:txBody>
      </p:sp>
      <p:sp>
        <p:nvSpPr>
          <p:cNvPr id="3" name="Content Placeholder 2"/>
          <p:cNvSpPr>
            <a:spLocks noGrp="1"/>
          </p:cNvSpPr>
          <p:nvPr>
            <p:ph idx="1"/>
          </p:nvPr>
        </p:nvSpPr>
        <p:spPr>
          <a:xfrm>
            <a:off x="1549401" y="622301"/>
            <a:ext cx="9601196" cy="5956299"/>
          </a:xfrm>
        </p:spPr>
        <p:txBody>
          <a:bodyPr/>
          <a:lstStyle/>
          <a:p>
            <a:r>
              <a:rPr lang="en-US" dirty="0" smtClean="0"/>
              <a:t>The Canadian Armed forces missions abroad were an important part of Canada’s international relations</a:t>
            </a:r>
          </a:p>
          <a:p>
            <a:endParaRPr lang="en-US" dirty="0"/>
          </a:p>
          <a:p>
            <a:r>
              <a:rPr lang="en-US" dirty="0" smtClean="0"/>
              <a:t>They took part militarily and also helped in rescue missions, surveillance, providing and protecting supplies, training armies and peace keeping</a:t>
            </a:r>
          </a:p>
          <a:p>
            <a:endParaRPr lang="en-US" dirty="0"/>
          </a:p>
          <a:p>
            <a:r>
              <a:rPr lang="en-US" dirty="0" smtClean="0"/>
              <a:t>In 2001, </a:t>
            </a:r>
            <a:r>
              <a:rPr lang="en-US" dirty="0"/>
              <a:t>S</a:t>
            </a:r>
            <a:r>
              <a:rPr lang="en-US" dirty="0" smtClean="0"/>
              <a:t>ept 11,  America Declared war on terror and attacked Iran by the end of 2001 Canada joined this war and continues to be involved abroad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4971808"/>
            <a:ext cx="2984500" cy="1886192"/>
          </a:xfrm>
          <a:prstGeom prst="rect">
            <a:avLst/>
          </a:prstGeom>
        </p:spPr>
      </p:pic>
    </p:spTree>
    <p:extLst>
      <p:ext uri="{BB962C8B-B14F-4D97-AF65-F5344CB8AC3E}">
        <p14:creationId xmlns:p14="http://schemas.microsoft.com/office/powerpoint/2010/main" val="341619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
            <a:ext cx="10109198" cy="546100"/>
          </a:xfrm>
        </p:spPr>
        <p:txBody>
          <a:bodyPr>
            <a:normAutofit fontScale="90000"/>
          </a:bodyPr>
          <a:lstStyle/>
          <a:p>
            <a:r>
              <a:rPr lang="en-US" dirty="0" smtClean="0"/>
              <a:t>Economics 80’s and 90’s</a:t>
            </a:r>
            <a:endParaRPr lang="en-US" dirty="0"/>
          </a:p>
        </p:txBody>
      </p:sp>
      <p:sp>
        <p:nvSpPr>
          <p:cNvPr id="3" name="Content Placeholder 2"/>
          <p:cNvSpPr>
            <a:spLocks noGrp="1"/>
          </p:cNvSpPr>
          <p:nvPr>
            <p:ph idx="1"/>
          </p:nvPr>
        </p:nvSpPr>
        <p:spPr>
          <a:xfrm>
            <a:off x="152400" y="647701"/>
            <a:ext cx="10261600" cy="5969000"/>
          </a:xfrm>
        </p:spPr>
        <p:txBody>
          <a:bodyPr>
            <a:normAutofit/>
          </a:bodyPr>
          <a:lstStyle/>
          <a:p>
            <a:r>
              <a:rPr lang="en-US" b="1" dirty="0"/>
              <a:t>Role of the state changes since heavy public debts prompt the government to reduce its involvement in the economy</a:t>
            </a:r>
            <a:r>
              <a:rPr lang="en-US" b="1" dirty="0" smtClean="0"/>
              <a:t>.</a:t>
            </a:r>
          </a:p>
          <a:p>
            <a:pPr marL="0" indent="0">
              <a:buNone/>
            </a:pPr>
            <a:endParaRPr lang="en-US" dirty="0"/>
          </a:p>
          <a:p>
            <a:r>
              <a:rPr lang="en-US" b="1" dirty="0"/>
              <a:t>Governments now struggle with continuing deficits and attempt to balance their budgets leading to huge cuts in the health and education sectors</a:t>
            </a:r>
            <a:r>
              <a:rPr lang="en-US" b="1" dirty="0" smtClean="0"/>
              <a:t>.</a:t>
            </a:r>
          </a:p>
          <a:p>
            <a:endParaRPr lang="en-US" b="1" dirty="0"/>
          </a:p>
          <a:p>
            <a:r>
              <a:rPr lang="en-US" b="1" dirty="0" smtClean="0"/>
              <a:t>Many multinationals, political parties and certain financial circles suggest Neo-</a:t>
            </a:r>
            <a:r>
              <a:rPr lang="en-US" b="1" dirty="0" err="1" smtClean="0"/>
              <a:t>Liberalis</a:t>
            </a:r>
            <a:r>
              <a:rPr lang="en-US" b="1" dirty="0" smtClean="0"/>
              <a:t>: advocates </a:t>
            </a:r>
            <a:r>
              <a:rPr lang="en-US" b="1" dirty="0" err="1" smtClean="0"/>
              <a:t>l’aissez</a:t>
            </a:r>
            <a:r>
              <a:rPr lang="en-US" b="1" dirty="0" smtClean="0"/>
              <a:t> faire economics and an end to state intervention</a:t>
            </a:r>
          </a:p>
          <a:p>
            <a:endParaRPr lang="en-US" b="1" dirty="0"/>
          </a:p>
          <a:p>
            <a:r>
              <a:rPr lang="en-US" b="1" dirty="0" smtClean="0"/>
              <a:t>Crown Corporations become privatized and the government attempts to downsize itself</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730" y="3862266"/>
            <a:ext cx="2212270" cy="2386133"/>
          </a:xfrm>
          <a:prstGeom prst="rect">
            <a:avLst/>
          </a:prstGeom>
        </p:spPr>
      </p:pic>
    </p:spTree>
    <p:extLst>
      <p:ext uri="{BB962C8B-B14F-4D97-AF65-F5344CB8AC3E}">
        <p14:creationId xmlns:p14="http://schemas.microsoft.com/office/powerpoint/2010/main" val="53708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2" y="-190500"/>
            <a:ext cx="9601196" cy="825499"/>
          </a:xfrm>
        </p:spPr>
        <p:txBody>
          <a:bodyPr/>
          <a:lstStyle/>
          <a:p>
            <a:r>
              <a:rPr lang="en-US" dirty="0" smtClean="0"/>
              <a:t>Unionization</a:t>
            </a:r>
            <a:endParaRPr lang="en-US" dirty="0"/>
          </a:p>
        </p:txBody>
      </p:sp>
      <p:sp>
        <p:nvSpPr>
          <p:cNvPr id="3" name="Content Placeholder 2"/>
          <p:cNvSpPr>
            <a:spLocks noGrp="1"/>
          </p:cNvSpPr>
          <p:nvPr>
            <p:ph idx="1"/>
          </p:nvPr>
        </p:nvSpPr>
        <p:spPr>
          <a:xfrm>
            <a:off x="1295401" y="634999"/>
            <a:ext cx="9601196" cy="5240869"/>
          </a:xfrm>
        </p:spPr>
        <p:txBody>
          <a:bodyPr>
            <a:normAutofit/>
          </a:bodyPr>
          <a:lstStyle/>
          <a:p>
            <a:r>
              <a:rPr lang="en-US" b="1" dirty="0"/>
              <a:t>Unions see their influence diminish. The recessions of 1981 and 1990 and the accompanying high unemployment rates force unions to be more conciliatory and less combative.</a:t>
            </a:r>
          </a:p>
          <a:p>
            <a:pPr marL="0" indent="0">
              <a:buNone/>
            </a:pPr>
            <a:endParaRPr lang="en-US" b="1" dirty="0"/>
          </a:p>
          <a:p>
            <a:r>
              <a:rPr lang="en-US" b="1" dirty="0"/>
              <a:t> In some cases workers had to take wage cuts to preserve their jobs.</a:t>
            </a:r>
          </a:p>
          <a:p>
            <a:pPr marL="0" indent="0">
              <a:buNone/>
            </a:pPr>
            <a:endParaRPr lang="en-US" b="1" dirty="0"/>
          </a:p>
          <a:p>
            <a:r>
              <a:rPr lang="en-US" b="1" dirty="0"/>
              <a:t>The rate of unionization peaks at around 40% of the </a:t>
            </a:r>
            <a:r>
              <a:rPr lang="en-US" b="1" dirty="0" smtClean="0"/>
              <a:t>labor </a:t>
            </a:r>
            <a:r>
              <a:rPr lang="en-US" b="1" dirty="0"/>
              <a:t>force since many of the new jobs are created  in the service sector.</a:t>
            </a:r>
            <a:endParaRPr lang="en-US" dirty="0"/>
          </a:p>
          <a:p>
            <a:endParaRPr lang="en-US" dirty="0"/>
          </a:p>
        </p:txBody>
      </p:sp>
    </p:spTree>
    <p:extLst>
      <p:ext uri="{BB962C8B-B14F-4D97-AF65-F5344CB8AC3E}">
        <p14:creationId xmlns:p14="http://schemas.microsoft.com/office/powerpoint/2010/main" val="3414065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99533"/>
            <a:ext cx="9601196" cy="668867"/>
          </a:xfrm>
        </p:spPr>
        <p:txBody>
          <a:bodyPr>
            <a:normAutofit fontScale="90000"/>
          </a:bodyPr>
          <a:lstStyle/>
          <a:p>
            <a:r>
              <a:rPr lang="en-US" dirty="0"/>
              <a:t>Economics 80’s and </a:t>
            </a:r>
            <a:r>
              <a:rPr lang="en-US" dirty="0" smtClean="0"/>
              <a:t>90’s Continued</a:t>
            </a:r>
            <a:endParaRPr lang="en-US" dirty="0"/>
          </a:p>
        </p:txBody>
      </p:sp>
      <p:sp>
        <p:nvSpPr>
          <p:cNvPr id="3" name="Content Placeholder 2"/>
          <p:cNvSpPr>
            <a:spLocks noGrp="1"/>
          </p:cNvSpPr>
          <p:nvPr>
            <p:ph idx="1"/>
          </p:nvPr>
        </p:nvSpPr>
        <p:spPr>
          <a:xfrm>
            <a:off x="1295401" y="1168400"/>
            <a:ext cx="9601196" cy="5143500"/>
          </a:xfrm>
        </p:spPr>
        <p:txBody>
          <a:bodyPr>
            <a:normAutofit/>
          </a:bodyPr>
          <a:lstStyle/>
          <a:p>
            <a:r>
              <a:rPr lang="en-US" b="1" dirty="0"/>
              <a:t>Canada signs a free trade agreement with the United States in 1989 which was expanded in 1994 to include Mexico. </a:t>
            </a:r>
            <a:endParaRPr lang="en-US" b="1" dirty="0" smtClean="0"/>
          </a:p>
          <a:p>
            <a:pPr marL="0" indent="0">
              <a:buNone/>
            </a:pPr>
            <a:endParaRPr lang="en-US" b="1" dirty="0" smtClean="0"/>
          </a:p>
          <a:p>
            <a:r>
              <a:rPr lang="en-US" b="1" dirty="0" smtClean="0"/>
              <a:t>Quebec </a:t>
            </a:r>
            <a:r>
              <a:rPr lang="en-US" b="1" dirty="0"/>
              <a:t>strongly supported the free trade agreement</a:t>
            </a:r>
            <a:r>
              <a:rPr lang="en-US" b="1" dirty="0" smtClean="0"/>
              <a:t>.</a:t>
            </a:r>
          </a:p>
          <a:p>
            <a:pPr marL="0" indent="0">
              <a:buNone/>
            </a:pPr>
            <a:endParaRPr lang="en-US" dirty="0"/>
          </a:p>
          <a:p>
            <a:r>
              <a:rPr lang="en-US" b="1" dirty="0"/>
              <a:t>Quebec based companies such as Bombardier, </a:t>
            </a:r>
            <a:r>
              <a:rPr lang="en-US" b="1" dirty="0" err="1"/>
              <a:t>Banque</a:t>
            </a:r>
            <a:r>
              <a:rPr lang="en-US" b="1" dirty="0"/>
              <a:t> </a:t>
            </a:r>
            <a:r>
              <a:rPr lang="en-US" b="1" dirty="0" err="1"/>
              <a:t>Nationale</a:t>
            </a:r>
            <a:r>
              <a:rPr lang="en-US" b="1" dirty="0"/>
              <a:t>, Cascades expand their foreign operations and compete in the international market place</a:t>
            </a:r>
            <a:r>
              <a:rPr lang="en-US" b="1" dirty="0" smtClean="0"/>
              <a:t>.</a:t>
            </a:r>
          </a:p>
          <a:p>
            <a:pPr marL="0" indent="0">
              <a:buNone/>
            </a:pPr>
            <a:endParaRPr lang="en-US" dirty="0"/>
          </a:p>
          <a:p>
            <a:r>
              <a:rPr lang="en-US" b="1" dirty="0"/>
              <a:t>Hydro-Québec construction  projects in the James Bay area are stopped after several court battles with the Native community.</a:t>
            </a:r>
            <a:endParaRPr lang="en-US" dirty="0"/>
          </a:p>
          <a:p>
            <a:endParaRPr lang="en-US" dirty="0"/>
          </a:p>
        </p:txBody>
      </p:sp>
    </p:spTree>
    <p:extLst>
      <p:ext uri="{BB962C8B-B14F-4D97-AF65-F5344CB8AC3E}">
        <p14:creationId xmlns:p14="http://schemas.microsoft.com/office/powerpoint/2010/main" val="1016649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57199"/>
            <a:ext cx="9601196" cy="635001"/>
          </a:xfrm>
        </p:spPr>
        <p:txBody>
          <a:bodyPr>
            <a:normAutofit fontScale="90000"/>
          </a:bodyPr>
          <a:lstStyle/>
          <a:p>
            <a:r>
              <a:rPr lang="en-US" dirty="0" smtClean="0"/>
              <a:t>Globalization: Free Trade Agreements</a:t>
            </a:r>
            <a:endParaRPr lang="en-US" dirty="0"/>
          </a:p>
        </p:txBody>
      </p:sp>
      <p:sp>
        <p:nvSpPr>
          <p:cNvPr id="3" name="Content Placeholder 2"/>
          <p:cNvSpPr>
            <a:spLocks noGrp="1"/>
          </p:cNvSpPr>
          <p:nvPr>
            <p:ph idx="1"/>
          </p:nvPr>
        </p:nvSpPr>
        <p:spPr>
          <a:xfrm>
            <a:off x="508001" y="1092200"/>
            <a:ext cx="8115299" cy="5295900"/>
          </a:xfrm>
        </p:spPr>
        <p:txBody>
          <a:bodyPr/>
          <a:lstStyle/>
          <a:p>
            <a:r>
              <a:rPr lang="en-US" sz="2500" dirty="0" smtClean="0"/>
              <a:t>More and more trade since the 80’s is done internationally this is known as the globalization of markets</a:t>
            </a:r>
          </a:p>
          <a:p>
            <a:endParaRPr lang="en-US" sz="2500" dirty="0"/>
          </a:p>
          <a:p>
            <a:r>
              <a:rPr lang="en-US" sz="2500" dirty="0" smtClean="0"/>
              <a:t>Free Trade agreements allow Canada to trade on equal footing with trade partners and reduce trade barriers and quotas</a:t>
            </a:r>
          </a:p>
          <a:p>
            <a:endParaRPr lang="en-US" sz="2500" dirty="0"/>
          </a:p>
          <a:p>
            <a:r>
              <a:rPr lang="en-US" sz="2500" dirty="0" smtClean="0"/>
              <a:t>In 1989 Brian Mulroney a </a:t>
            </a:r>
            <a:r>
              <a:rPr lang="en-US" sz="2500" dirty="0" err="1" smtClean="0"/>
              <a:t>Usa</a:t>
            </a:r>
            <a:r>
              <a:rPr lang="en-US" sz="2500" dirty="0" smtClean="0"/>
              <a:t>-Canada free trade was concluded</a:t>
            </a:r>
          </a:p>
          <a:p>
            <a:endParaRPr lang="en-US" sz="2500" dirty="0"/>
          </a:p>
          <a:p>
            <a:r>
              <a:rPr lang="en-US" sz="2500" dirty="0" smtClean="0"/>
              <a:t>In 1992 Mexico joined this agreement creating NAFTA</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300" y="1092200"/>
            <a:ext cx="3568699" cy="5765800"/>
          </a:xfrm>
          <a:prstGeom prst="rect">
            <a:avLst/>
          </a:prstGeom>
        </p:spPr>
      </p:pic>
    </p:spTree>
    <p:extLst>
      <p:ext uri="{BB962C8B-B14F-4D97-AF65-F5344CB8AC3E}">
        <p14:creationId xmlns:p14="http://schemas.microsoft.com/office/powerpoint/2010/main" val="466393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2" y="93133"/>
            <a:ext cx="9601196" cy="402168"/>
          </a:xfrm>
        </p:spPr>
        <p:txBody>
          <a:bodyPr>
            <a:normAutofit fontScale="90000"/>
          </a:bodyPr>
          <a:lstStyle/>
          <a:p>
            <a:r>
              <a:rPr lang="en-US" dirty="0" smtClean="0"/>
              <a:t>Impact of Globalization</a:t>
            </a:r>
            <a:endParaRPr lang="en-US" dirty="0"/>
          </a:p>
        </p:txBody>
      </p:sp>
      <p:sp>
        <p:nvSpPr>
          <p:cNvPr id="3" name="Content Placeholder 2"/>
          <p:cNvSpPr>
            <a:spLocks noGrp="1"/>
          </p:cNvSpPr>
          <p:nvPr>
            <p:ph idx="1"/>
          </p:nvPr>
        </p:nvSpPr>
        <p:spPr>
          <a:xfrm>
            <a:off x="571501" y="495301"/>
            <a:ext cx="10185400" cy="5791199"/>
          </a:xfrm>
        </p:spPr>
        <p:txBody>
          <a:bodyPr>
            <a:normAutofit lnSpcReduction="10000"/>
          </a:bodyPr>
          <a:lstStyle/>
          <a:p>
            <a:r>
              <a:rPr lang="en-US" dirty="0" smtClean="0"/>
              <a:t>In the 80’s and 90’s economic globalization accelerated and increased international trade</a:t>
            </a:r>
          </a:p>
          <a:p>
            <a:endParaRPr lang="en-US" dirty="0"/>
          </a:p>
          <a:p>
            <a:r>
              <a:rPr lang="en-US" dirty="0" smtClean="0"/>
              <a:t>Globalization also created competition between countries causing countries to sell their products at lower prices</a:t>
            </a:r>
          </a:p>
          <a:p>
            <a:endParaRPr lang="en-US" dirty="0"/>
          </a:p>
          <a:p>
            <a:r>
              <a:rPr lang="en-US" dirty="0" smtClean="0"/>
              <a:t>This causes a debate on whether globalization is positive or negative</a:t>
            </a:r>
          </a:p>
          <a:p>
            <a:endParaRPr lang="en-US" dirty="0"/>
          </a:p>
          <a:p>
            <a:r>
              <a:rPr lang="en-US" dirty="0" smtClean="0"/>
              <a:t>One side says that globalization is an opportunity for countries to increase production and improve the standard of living</a:t>
            </a:r>
          </a:p>
          <a:p>
            <a:endParaRPr lang="en-US" dirty="0"/>
          </a:p>
          <a:p>
            <a:r>
              <a:rPr lang="en-US" dirty="0" smtClean="0"/>
              <a:t>Others see it as a force that causes job loss as it causes companies to move production to countries where labor costs less money</a:t>
            </a:r>
          </a:p>
          <a:p>
            <a:endParaRPr lang="en-US" dirty="0"/>
          </a:p>
          <a:p>
            <a:endParaRPr lang="en-US" dirty="0"/>
          </a:p>
        </p:txBody>
      </p:sp>
    </p:spTree>
    <p:extLst>
      <p:ext uri="{BB962C8B-B14F-4D97-AF65-F5344CB8AC3E}">
        <p14:creationId xmlns:p14="http://schemas.microsoft.com/office/powerpoint/2010/main" val="2855446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402" y="93133"/>
            <a:ext cx="9601196" cy="325968"/>
          </a:xfrm>
        </p:spPr>
        <p:txBody>
          <a:bodyPr>
            <a:normAutofit fontScale="90000"/>
          </a:bodyPr>
          <a:lstStyle/>
          <a:p>
            <a:r>
              <a:rPr lang="en-US" dirty="0" smtClean="0"/>
              <a:t>Economy and </a:t>
            </a:r>
            <a:r>
              <a:rPr lang="en-US" dirty="0"/>
              <a:t>S</a:t>
            </a:r>
            <a:r>
              <a:rPr lang="en-US" dirty="0" smtClean="0"/>
              <a:t>ocial Justice</a:t>
            </a:r>
            <a:endParaRPr lang="en-US" dirty="0"/>
          </a:p>
        </p:txBody>
      </p:sp>
      <p:sp>
        <p:nvSpPr>
          <p:cNvPr id="3" name="Content Placeholder 2"/>
          <p:cNvSpPr>
            <a:spLocks noGrp="1"/>
          </p:cNvSpPr>
          <p:nvPr>
            <p:ph idx="1"/>
          </p:nvPr>
        </p:nvSpPr>
        <p:spPr>
          <a:xfrm>
            <a:off x="673100" y="698500"/>
            <a:ext cx="11036299" cy="5664200"/>
          </a:xfrm>
        </p:spPr>
        <p:txBody>
          <a:bodyPr>
            <a:normAutofit fontScale="92500"/>
          </a:bodyPr>
          <a:lstStyle/>
          <a:p>
            <a:r>
              <a:rPr lang="en-US" dirty="0" smtClean="0"/>
              <a:t>Neo-Liberalism led to many protests</a:t>
            </a:r>
          </a:p>
          <a:p>
            <a:endParaRPr lang="en-US" dirty="0"/>
          </a:p>
          <a:p>
            <a:r>
              <a:rPr lang="en-US" dirty="0" smtClean="0"/>
              <a:t>People complained not only of the lack of interventionism but also the government inaction in the face of social inequalities and the gap that was growing between the rich and the poor</a:t>
            </a:r>
          </a:p>
          <a:p>
            <a:pPr marL="0" indent="0">
              <a:buNone/>
            </a:pPr>
            <a:endParaRPr lang="en-US" dirty="0"/>
          </a:p>
          <a:p>
            <a:r>
              <a:rPr lang="en-US" dirty="0" smtClean="0"/>
              <a:t>Due to protest and petitions in 2002 the Quebec government passed An Act to combat poverty and Social exclusion and in 2007 the Social </a:t>
            </a:r>
            <a:r>
              <a:rPr lang="en-US" dirty="0"/>
              <a:t>solidarity </a:t>
            </a:r>
            <a:r>
              <a:rPr lang="en-US" dirty="0" smtClean="0"/>
              <a:t>program</a:t>
            </a:r>
          </a:p>
          <a:p>
            <a:endParaRPr lang="en-US" dirty="0"/>
          </a:p>
          <a:p>
            <a:r>
              <a:rPr lang="en-US" dirty="0" smtClean="0"/>
              <a:t>These are predicated on the idea of distributing financial assistance to those that can not work</a:t>
            </a:r>
          </a:p>
          <a:p>
            <a:pPr marL="0" indent="0">
              <a:buNone/>
            </a:pPr>
            <a:endParaRPr lang="en-US" dirty="0" smtClean="0"/>
          </a:p>
          <a:p>
            <a:r>
              <a:rPr lang="en-US" dirty="0" smtClean="0"/>
              <a:t>People also took part in the social economy through coops and businesses not run for profit but for the good of the community</a:t>
            </a:r>
          </a:p>
          <a:p>
            <a:endParaRPr lang="en-US" dirty="0"/>
          </a:p>
        </p:txBody>
      </p:sp>
    </p:spTree>
    <p:extLst>
      <p:ext uri="{BB962C8B-B14F-4D97-AF65-F5344CB8AC3E}">
        <p14:creationId xmlns:p14="http://schemas.microsoft.com/office/powerpoint/2010/main" val="2874990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2" y="0"/>
            <a:ext cx="9601196" cy="431801"/>
          </a:xfrm>
        </p:spPr>
        <p:txBody>
          <a:bodyPr>
            <a:normAutofit fontScale="90000"/>
          </a:bodyPr>
          <a:lstStyle/>
          <a:p>
            <a:r>
              <a:rPr lang="en-US" dirty="0" smtClean="0"/>
              <a:t>Devitalization of Communities</a:t>
            </a:r>
            <a:endParaRPr lang="en-US" dirty="0"/>
          </a:p>
        </p:txBody>
      </p:sp>
      <p:sp>
        <p:nvSpPr>
          <p:cNvPr id="5" name="Content Placeholder 4"/>
          <p:cNvSpPr>
            <a:spLocks noGrp="1"/>
          </p:cNvSpPr>
          <p:nvPr>
            <p:ph idx="1"/>
          </p:nvPr>
        </p:nvSpPr>
        <p:spPr>
          <a:xfrm>
            <a:off x="469901" y="711201"/>
            <a:ext cx="10388597" cy="5867399"/>
          </a:xfrm>
        </p:spPr>
        <p:txBody>
          <a:bodyPr>
            <a:normAutofit fontScale="92500"/>
          </a:bodyPr>
          <a:lstStyle/>
          <a:p>
            <a:r>
              <a:rPr lang="en-US" dirty="0" smtClean="0"/>
              <a:t>Urbanization continues to grow in this time period causing many </a:t>
            </a:r>
            <a:r>
              <a:rPr lang="en-US" dirty="0"/>
              <a:t>outlying regions </a:t>
            </a:r>
            <a:r>
              <a:rPr lang="en-US" dirty="0" smtClean="0"/>
              <a:t>to suffer devitalization</a:t>
            </a:r>
          </a:p>
          <a:p>
            <a:endParaRPr lang="en-US" dirty="0"/>
          </a:p>
          <a:p>
            <a:r>
              <a:rPr lang="en-US" dirty="0" smtClean="0"/>
              <a:t>Single industry towns: Depletion of a resource or a recession can cause people(youth) to leave due to a lack of jobs, this can be aided by economic diversification</a:t>
            </a:r>
          </a:p>
          <a:p>
            <a:endParaRPr lang="en-US" dirty="0"/>
          </a:p>
          <a:p>
            <a:r>
              <a:rPr lang="en-US" dirty="0" smtClean="0"/>
              <a:t>Migration: often leads to a reduced and aging population</a:t>
            </a:r>
          </a:p>
          <a:p>
            <a:endParaRPr lang="en-US" dirty="0"/>
          </a:p>
          <a:p>
            <a:r>
              <a:rPr lang="en-US" dirty="0" smtClean="0"/>
              <a:t>Services also become increasing centered in cities, while a decline in population of small communities can lead to a loss of services, thus increasing devitalization</a:t>
            </a:r>
          </a:p>
          <a:p>
            <a:endParaRPr lang="en-US" dirty="0"/>
          </a:p>
          <a:p>
            <a:r>
              <a:rPr lang="en-US" dirty="0" smtClean="0"/>
              <a:t>Population equals political power: thus less people means declining political power for these regions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3700" y="1174656"/>
            <a:ext cx="1638300" cy="4337143"/>
          </a:xfrm>
          <a:prstGeom prst="rect">
            <a:avLst/>
          </a:prstGeom>
        </p:spPr>
      </p:pic>
    </p:spTree>
    <p:extLst>
      <p:ext uri="{BB962C8B-B14F-4D97-AF65-F5344CB8AC3E}">
        <p14:creationId xmlns:p14="http://schemas.microsoft.com/office/powerpoint/2010/main" val="312754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down)">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2" y="0"/>
            <a:ext cx="9601196" cy="457199"/>
          </a:xfrm>
        </p:spPr>
        <p:txBody>
          <a:bodyPr>
            <a:normAutofit fontScale="90000"/>
          </a:bodyPr>
          <a:lstStyle/>
          <a:p>
            <a:r>
              <a:rPr lang="en-US" dirty="0" smtClean="0"/>
              <a:t>Language Debate: BILL 178</a:t>
            </a:r>
            <a:endParaRPr lang="en-US" dirty="0"/>
          </a:p>
        </p:txBody>
      </p:sp>
      <p:sp>
        <p:nvSpPr>
          <p:cNvPr id="3" name="Content Placeholder 2"/>
          <p:cNvSpPr>
            <a:spLocks noGrp="1"/>
          </p:cNvSpPr>
          <p:nvPr>
            <p:ph idx="1"/>
          </p:nvPr>
        </p:nvSpPr>
        <p:spPr>
          <a:xfrm>
            <a:off x="1295401" y="736600"/>
            <a:ext cx="9601196" cy="5638799"/>
          </a:xfrm>
        </p:spPr>
        <p:txBody>
          <a:bodyPr>
            <a:noAutofit/>
          </a:bodyPr>
          <a:lstStyle/>
          <a:p>
            <a:r>
              <a:rPr lang="en-US" sz="2200" b="1" dirty="0"/>
              <a:t>In 1988, the Supreme Court of Canada declared that unilingual French signs, as stipulated in Bill 101, were unconstitutional. </a:t>
            </a:r>
            <a:endParaRPr lang="en-US" sz="2200" b="1" dirty="0" smtClean="0"/>
          </a:p>
          <a:p>
            <a:pPr marL="0" indent="0">
              <a:buNone/>
            </a:pPr>
            <a:endParaRPr lang="en-US" sz="2200" b="1" dirty="0" smtClean="0"/>
          </a:p>
          <a:p>
            <a:r>
              <a:rPr lang="en-US" sz="2200" b="1" dirty="0" smtClean="0"/>
              <a:t>To </a:t>
            </a:r>
            <a:r>
              <a:rPr lang="en-US" sz="2200" b="1" dirty="0"/>
              <a:t>counter this, Premier Bourassa </a:t>
            </a:r>
            <a:r>
              <a:rPr lang="en-US" sz="2200" dirty="0"/>
              <a:t> </a:t>
            </a:r>
            <a:r>
              <a:rPr lang="en-US" sz="2200" b="1" dirty="0" smtClean="0"/>
              <a:t>uses </a:t>
            </a:r>
            <a:r>
              <a:rPr lang="en-US" sz="2200" b="1" dirty="0"/>
              <a:t>the notwithstanding clause, found in the 1982 Constitution, allowing him to</a:t>
            </a:r>
            <a:r>
              <a:rPr lang="en-US" sz="2200" dirty="0"/>
              <a:t> </a:t>
            </a:r>
            <a:r>
              <a:rPr lang="en-US" sz="2200" b="1" dirty="0" smtClean="0"/>
              <a:t>ignore </a:t>
            </a:r>
            <a:r>
              <a:rPr lang="en-US" sz="2200" b="1" dirty="0"/>
              <a:t>the ruling and introduce Bill 178. </a:t>
            </a:r>
            <a:endParaRPr lang="en-US" sz="2200" b="1" dirty="0" smtClean="0"/>
          </a:p>
          <a:p>
            <a:endParaRPr lang="en-US" sz="2200" b="1" dirty="0"/>
          </a:p>
          <a:p>
            <a:r>
              <a:rPr lang="en-US" sz="2200" b="1" dirty="0" smtClean="0"/>
              <a:t>The </a:t>
            </a:r>
            <a:r>
              <a:rPr lang="en-US" sz="2200" b="1" dirty="0"/>
              <a:t>law maintained</a:t>
            </a:r>
            <a:endParaRPr lang="en-US" sz="2200" dirty="0"/>
          </a:p>
          <a:p>
            <a:pPr lvl="2"/>
            <a:r>
              <a:rPr lang="en-US" sz="2200" b="1" dirty="0"/>
              <a:t>French-only exterior signs and </a:t>
            </a:r>
            <a:endParaRPr lang="en-US" sz="2200" dirty="0"/>
          </a:p>
          <a:p>
            <a:pPr lvl="2"/>
            <a:r>
              <a:rPr lang="en-US" sz="2200" b="1" dirty="0"/>
              <a:t>provided for bilingual indoor signs so long as French predominated. </a:t>
            </a:r>
            <a:endParaRPr lang="en-US" sz="2200" dirty="0"/>
          </a:p>
          <a:p>
            <a:pPr lvl="2"/>
            <a:r>
              <a:rPr lang="en-US" sz="2200" b="1" dirty="0"/>
              <a:t>Five years later, in 1993, the provincial government replaces Bill 178 with Bill 86.</a:t>
            </a:r>
            <a:r>
              <a:rPr lang="en-US" sz="2200" dirty="0"/>
              <a:t> </a:t>
            </a:r>
            <a:br>
              <a:rPr lang="en-US" sz="2200" dirty="0"/>
            </a:br>
            <a:r>
              <a:rPr lang="en-US" sz="2200" dirty="0"/>
              <a:t> </a:t>
            </a:r>
          </a:p>
        </p:txBody>
      </p:sp>
    </p:spTree>
    <p:extLst>
      <p:ext uri="{BB962C8B-B14F-4D97-AF65-F5344CB8AC3E}">
        <p14:creationId xmlns:p14="http://schemas.microsoft.com/office/powerpoint/2010/main" val="61857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6999"/>
            <a:ext cx="9601196" cy="673100"/>
          </a:xfrm>
        </p:spPr>
        <p:txBody>
          <a:bodyPr>
            <a:normAutofit fontScale="90000"/>
          </a:bodyPr>
          <a:lstStyle/>
          <a:p>
            <a:r>
              <a:rPr lang="en-US" dirty="0"/>
              <a:t>Language Debate: BILL </a:t>
            </a:r>
            <a:r>
              <a:rPr lang="en-US" dirty="0" smtClean="0"/>
              <a:t>86</a:t>
            </a:r>
            <a:endParaRPr lang="en-US" dirty="0"/>
          </a:p>
        </p:txBody>
      </p:sp>
      <p:sp>
        <p:nvSpPr>
          <p:cNvPr id="3" name="Content Placeholder 2"/>
          <p:cNvSpPr>
            <a:spLocks noGrp="1"/>
          </p:cNvSpPr>
          <p:nvPr>
            <p:ph idx="1"/>
          </p:nvPr>
        </p:nvSpPr>
        <p:spPr>
          <a:xfrm>
            <a:off x="635000" y="736601"/>
            <a:ext cx="10490200" cy="6311899"/>
          </a:xfrm>
        </p:spPr>
        <p:txBody>
          <a:bodyPr>
            <a:normAutofit/>
          </a:bodyPr>
          <a:lstStyle/>
          <a:p>
            <a:r>
              <a:rPr lang="en-US" b="1" dirty="0"/>
              <a:t>The Bill amended Section 58 of Bill 101 to allow </a:t>
            </a:r>
            <a:r>
              <a:rPr lang="en-US" b="1" dirty="0" smtClean="0"/>
              <a:t>for</a:t>
            </a:r>
            <a:r>
              <a:rPr lang="en-US" b="1" dirty="0"/>
              <a:t> </a:t>
            </a:r>
            <a:r>
              <a:rPr lang="en-US" b="1" dirty="0" smtClean="0"/>
              <a:t>bilingual </a:t>
            </a:r>
            <a:r>
              <a:rPr lang="en-US" b="1" dirty="0"/>
              <a:t>exterior signs so long as French predominated. </a:t>
            </a:r>
            <a:endParaRPr lang="en-US" dirty="0"/>
          </a:p>
          <a:p>
            <a:r>
              <a:rPr lang="en-US" b="1" dirty="0"/>
              <a:t>In October 1999, a Quebec court ruling struck down Section 58 of the French Language Charter, Bill 101, that says French must be predominant on commercial signs. </a:t>
            </a:r>
            <a:endParaRPr lang="en-US" b="1" dirty="0" smtClean="0"/>
          </a:p>
          <a:p>
            <a:r>
              <a:rPr lang="en-US" b="1" dirty="0" smtClean="0"/>
              <a:t>The </a:t>
            </a:r>
            <a:r>
              <a:rPr lang="en-US" b="1" dirty="0"/>
              <a:t>Court stated that the Quebec government must now re-prove in a court of law the continuing fragility of French in order to justify continuing restrictions on the use of languages other than French on signs</a:t>
            </a:r>
            <a:r>
              <a:rPr lang="en-US" b="1" dirty="0" smtClean="0"/>
              <a:t>.</a:t>
            </a:r>
          </a:p>
          <a:p>
            <a:endParaRPr lang="en-US" b="1" dirty="0"/>
          </a:p>
          <a:p>
            <a:r>
              <a:rPr lang="en-US" b="1" dirty="0" smtClean="0"/>
              <a:t>The </a:t>
            </a:r>
            <a:r>
              <a:rPr lang="en-US" b="1" dirty="0"/>
              <a:t>provincial government has said it will appeal the ruling.</a:t>
            </a:r>
            <a:endParaRPr lang="en-US" dirty="0"/>
          </a:p>
        </p:txBody>
      </p:sp>
    </p:spTree>
    <p:extLst>
      <p:ext uri="{BB962C8B-B14F-4D97-AF65-F5344CB8AC3E}">
        <p14:creationId xmlns:p14="http://schemas.microsoft.com/office/powerpoint/2010/main" val="48382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Robert Bourassa (Lib.)1985-1994</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3400" y="1828800"/>
            <a:ext cx="3581400" cy="29972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7211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139701"/>
            <a:ext cx="9601196" cy="152399"/>
          </a:xfrm>
        </p:spPr>
        <p:txBody>
          <a:bodyPr>
            <a:normAutofit fontScale="90000"/>
          </a:bodyPr>
          <a:lstStyle/>
          <a:p>
            <a:r>
              <a:rPr lang="en-US" dirty="0" smtClean="0"/>
              <a:t>OTHER Important Events</a:t>
            </a:r>
            <a:endParaRPr lang="en-US" dirty="0"/>
          </a:p>
        </p:txBody>
      </p:sp>
      <p:sp>
        <p:nvSpPr>
          <p:cNvPr id="3" name="Content Placeholder 2"/>
          <p:cNvSpPr>
            <a:spLocks noGrp="1"/>
          </p:cNvSpPr>
          <p:nvPr>
            <p:ph idx="1"/>
          </p:nvPr>
        </p:nvSpPr>
        <p:spPr>
          <a:xfrm>
            <a:off x="520700" y="558800"/>
            <a:ext cx="10020300" cy="6007100"/>
          </a:xfrm>
        </p:spPr>
        <p:txBody>
          <a:bodyPr>
            <a:normAutofit fontScale="77500" lnSpcReduction="20000"/>
          </a:bodyPr>
          <a:lstStyle/>
          <a:p>
            <a:pPr lvl="0"/>
            <a:r>
              <a:rPr lang="en-US" sz="2800" dirty="0" smtClean="0"/>
              <a:t>The adoption of the </a:t>
            </a:r>
            <a:r>
              <a:rPr lang="en-US" sz="2800" u="heavy" dirty="0" smtClean="0"/>
              <a:t>Canadian Charter of Rights and Freedoms</a:t>
            </a:r>
            <a:r>
              <a:rPr lang="en-US" sz="2800" dirty="0" smtClean="0"/>
              <a:t>, which became part of the Constitution of Canada in 1982.</a:t>
            </a:r>
          </a:p>
          <a:p>
            <a:pPr marL="0" lvl="0" indent="0">
              <a:buNone/>
            </a:pPr>
            <a:endParaRPr lang="en-US" sz="2800" dirty="0" smtClean="0"/>
          </a:p>
          <a:p>
            <a:pPr lvl="0"/>
            <a:r>
              <a:rPr lang="en-US" sz="2800" dirty="0" smtClean="0"/>
              <a:t>Immigration policies, especially with regards to principal continent of origin, which have brought about a more Multicultural society in Quebec and Canada.</a:t>
            </a:r>
          </a:p>
          <a:p>
            <a:pPr marL="0" lvl="0" indent="0">
              <a:buNone/>
            </a:pPr>
            <a:endParaRPr lang="en-US" sz="2800" dirty="0" smtClean="0"/>
          </a:p>
          <a:p>
            <a:pPr lvl="0"/>
            <a:r>
              <a:rPr lang="en-US" sz="2800" dirty="0" smtClean="0"/>
              <a:t>Women now participate more and more in public and economic life.  </a:t>
            </a:r>
          </a:p>
          <a:p>
            <a:pPr lvl="0"/>
            <a:endParaRPr lang="en-US" sz="2800" dirty="0" smtClean="0"/>
          </a:p>
          <a:p>
            <a:pPr lvl="0"/>
            <a:r>
              <a:rPr lang="en-US" sz="2800" dirty="0" smtClean="0"/>
              <a:t>The majority of women now work outside the home running businesses and working in responsible positions.  </a:t>
            </a:r>
          </a:p>
          <a:p>
            <a:pPr lvl="0"/>
            <a:endParaRPr lang="en-US" sz="2800" dirty="0" smtClean="0"/>
          </a:p>
          <a:p>
            <a:pPr lvl="0"/>
            <a:r>
              <a:rPr lang="en-US" sz="2800" dirty="0" smtClean="0"/>
              <a:t>Wage equity is becoming a major issue for women.  2006 the Pay equity act was passed</a:t>
            </a:r>
          </a:p>
          <a:p>
            <a:pPr marL="0" lvl="0" indent="0">
              <a:buNone/>
            </a:pPr>
            <a:endParaRPr lang="en-US" sz="2800" dirty="0" smtClean="0"/>
          </a:p>
          <a:p>
            <a:pPr lvl="0"/>
            <a:r>
              <a:rPr lang="en-US" sz="2800" dirty="0" smtClean="0"/>
              <a:t>Law on Family Patrimony (1989) was passed ensuring that property was divided equally between spouses after a divorce or death.</a:t>
            </a:r>
          </a:p>
          <a:p>
            <a:endParaRPr lang="en-US" dirty="0"/>
          </a:p>
          <a:p>
            <a:endParaRPr lang="en-US" dirty="0"/>
          </a:p>
        </p:txBody>
      </p:sp>
    </p:spTree>
    <p:extLst>
      <p:ext uri="{BB962C8B-B14F-4D97-AF65-F5344CB8AC3E}">
        <p14:creationId xmlns:p14="http://schemas.microsoft.com/office/powerpoint/2010/main" val="341887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p:cTn id="4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618068"/>
          </a:xfrm>
        </p:spPr>
        <p:txBody>
          <a:bodyPr>
            <a:normAutofit fontScale="90000"/>
          </a:bodyPr>
          <a:lstStyle/>
          <a:p>
            <a:r>
              <a:rPr lang="en-US" dirty="0" smtClean="0"/>
              <a:t>Culture</a:t>
            </a:r>
            <a:endParaRPr lang="en-US" dirty="0"/>
          </a:p>
        </p:txBody>
      </p:sp>
      <p:sp>
        <p:nvSpPr>
          <p:cNvPr id="3" name="Content Placeholder 2"/>
          <p:cNvSpPr>
            <a:spLocks noGrp="1"/>
          </p:cNvSpPr>
          <p:nvPr>
            <p:ph idx="1"/>
          </p:nvPr>
        </p:nvSpPr>
        <p:spPr>
          <a:xfrm>
            <a:off x="1295401" y="469900"/>
            <a:ext cx="9601196" cy="5943600"/>
          </a:xfrm>
        </p:spPr>
        <p:txBody>
          <a:bodyPr>
            <a:normAutofit/>
          </a:bodyPr>
          <a:lstStyle/>
          <a:p>
            <a:r>
              <a:rPr lang="en-US" dirty="0" smtClean="0"/>
              <a:t>In 1992 Quebec created its cultural policy</a:t>
            </a:r>
          </a:p>
          <a:p>
            <a:endParaRPr lang="en-US" dirty="0" smtClean="0"/>
          </a:p>
          <a:p>
            <a:r>
              <a:rPr lang="en-US" dirty="0" smtClean="0"/>
              <a:t>3 main goals: 1) Affirmation of Identity, 2) Support for the Arts 3) Citizen access and participation in cultural life</a:t>
            </a:r>
          </a:p>
          <a:p>
            <a:endParaRPr lang="en-US" dirty="0" smtClean="0"/>
          </a:p>
          <a:p>
            <a:r>
              <a:rPr lang="en-US" dirty="0" smtClean="0"/>
              <a:t>This led to an increase of funding for the </a:t>
            </a:r>
            <a:r>
              <a:rPr lang="en-US" dirty="0" smtClean="0"/>
              <a:t>arts</a:t>
            </a:r>
          </a:p>
          <a:p>
            <a:pPr marL="0" indent="0">
              <a:buNone/>
            </a:pPr>
            <a:endParaRPr lang="en-US" dirty="0" smtClean="0"/>
          </a:p>
          <a:p>
            <a:r>
              <a:rPr lang="en-US" dirty="0" smtClean="0"/>
              <a:t>Quebec created 2 crown corporations to fund cultural pursuits CALQ and SODEC</a:t>
            </a:r>
          </a:p>
          <a:p>
            <a:pPr marL="0" indent="0">
              <a:buNone/>
            </a:pPr>
            <a:endParaRPr lang="en-US" dirty="0"/>
          </a:p>
          <a:p>
            <a:r>
              <a:rPr lang="en-US" dirty="0" smtClean="0"/>
              <a:t>Transmission of Quebec’s art and identity to the world remain an important idea</a:t>
            </a:r>
          </a:p>
          <a:p>
            <a:endParaRPr lang="en-US" dirty="0"/>
          </a:p>
          <a:p>
            <a:endParaRPr lang="en-US" dirty="0"/>
          </a:p>
        </p:txBody>
      </p:sp>
    </p:spTree>
    <p:extLst>
      <p:ext uri="{BB962C8B-B14F-4D97-AF65-F5344CB8AC3E}">
        <p14:creationId xmlns:p14="http://schemas.microsoft.com/office/powerpoint/2010/main" val="181559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82601"/>
            <a:ext cx="9601196" cy="685800"/>
          </a:xfrm>
        </p:spPr>
        <p:txBody>
          <a:bodyPr>
            <a:normAutofit fontScale="90000"/>
          </a:bodyPr>
          <a:lstStyle/>
          <a:p>
            <a:r>
              <a:rPr lang="en-US" dirty="0" smtClean="0"/>
              <a:t>Low Birth Rate</a:t>
            </a:r>
            <a:endParaRPr lang="en-US" dirty="0"/>
          </a:p>
        </p:txBody>
      </p:sp>
      <p:sp>
        <p:nvSpPr>
          <p:cNvPr id="3" name="Content Placeholder 2"/>
          <p:cNvSpPr>
            <a:spLocks noGrp="1"/>
          </p:cNvSpPr>
          <p:nvPr>
            <p:ph idx="1"/>
          </p:nvPr>
        </p:nvSpPr>
        <p:spPr>
          <a:xfrm>
            <a:off x="1295401" y="1168401"/>
            <a:ext cx="9601196" cy="4707467"/>
          </a:xfrm>
        </p:spPr>
        <p:txBody>
          <a:bodyPr>
            <a:normAutofit fontScale="92500" lnSpcReduction="10000"/>
          </a:bodyPr>
          <a:lstStyle/>
          <a:p>
            <a:r>
              <a:rPr lang="en-US" sz="3200" dirty="0" smtClean="0"/>
              <a:t>To raise falling birthrate (see population notes) Quebec adopts several measures. </a:t>
            </a:r>
          </a:p>
          <a:p>
            <a:endParaRPr lang="en-US" sz="3200" dirty="0" smtClean="0"/>
          </a:p>
          <a:p>
            <a:r>
              <a:rPr lang="en-US" sz="3200" dirty="0" smtClean="0"/>
              <a:t>The create child care centers or CPE’s in 1992 </a:t>
            </a:r>
          </a:p>
          <a:p>
            <a:endParaRPr lang="en-US" sz="3200" dirty="0" smtClean="0"/>
          </a:p>
          <a:p>
            <a:r>
              <a:rPr lang="en-US" sz="3200" dirty="0" smtClean="0"/>
              <a:t>Quebec Parental Insurance Plan in 2006</a:t>
            </a:r>
          </a:p>
          <a:p>
            <a:endParaRPr lang="en-US" sz="3200" dirty="0"/>
          </a:p>
          <a:p>
            <a:r>
              <a:rPr lang="en-US" sz="3200" dirty="0" smtClean="0"/>
              <a:t>Immigration has helped low birth rate</a:t>
            </a:r>
          </a:p>
          <a:p>
            <a:endParaRPr lang="en-US" sz="3200" dirty="0"/>
          </a:p>
        </p:txBody>
      </p:sp>
    </p:spTree>
    <p:extLst>
      <p:ext uri="{BB962C8B-B14F-4D97-AF65-F5344CB8AC3E}">
        <p14:creationId xmlns:p14="http://schemas.microsoft.com/office/powerpoint/2010/main" val="3891454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503768"/>
          </a:xfrm>
        </p:spPr>
        <p:txBody>
          <a:bodyPr>
            <a:normAutofit fontScale="90000"/>
          </a:bodyPr>
          <a:lstStyle/>
          <a:p>
            <a:r>
              <a:rPr lang="en-US" dirty="0" smtClean="0"/>
              <a:t>Information Age</a:t>
            </a:r>
            <a:endParaRPr lang="en-US" dirty="0"/>
          </a:p>
        </p:txBody>
      </p:sp>
      <p:sp>
        <p:nvSpPr>
          <p:cNvPr id="3" name="Content Placeholder 2"/>
          <p:cNvSpPr>
            <a:spLocks noGrp="1"/>
          </p:cNvSpPr>
          <p:nvPr>
            <p:ph idx="1"/>
          </p:nvPr>
        </p:nvSpPr>
        <p:spPr>
          <a:xfrm>
            <a:off x="1295401" y="503768"/>
            <a:ext cx="9601196" cy="5372100"/>
          </a:xfrm>
        </p:spPr>
        <p:txBody>
          <a:bodyPr/>
          <a:lstStyle/>
          <a:p>
            <a:r>
              <a:rPr lang="en-US" dirty="0" smtClean="0"/>
              <a:t>In the 90’s with many inventions in the communications field Quebec was launched into the information age</a:t>
            </a:r>
          </a:p>
          <a:p>
            <a:endParaRPr lang="en-US" dirty="0"/>
          </a:p>
          <a:p>
            <a:r>
              <a:rPr lang="en-US" dirty="0" smtClean="0"/>
              <a:t>Internet</a:t>
            </a:r>
          </a:p>
          <a:p>
            <a:endParaRPr lang="en-US" dirty="0"/>
          </a:p>
          <a:p>
            <a:r>
              <a:rPr lang="en-US" dirty="0" smtClean="0"/>
              <a:t>Dissemination of digital content allows more people to transmit their ideas and receive ideas from the global community</a:t>
            </a:r>
          </a:p>
          <a:p>
            <a:endParaRPr lang="en-US" dirty="0"/>
          </a:p>
          <a:p>
            <a:r>
              <a:rPr lang="en-US" dirty="0" smtClean="0"/>
              <a:t>People fear that control of information is become centralized in the hands of the few due to large scale mergers limiting the voice of the people</a:t>
            </a:r>
            <a:endParaRPr lang="en-US" dirty="0"/>
          </a:p>
        </p:txBody>
      </p:sp>
    </p:spTree>
    <p:extLst>
      <p:ext uri="{BB962C8B-B14F-4D97-AF65-F5344CB8AC3E}">
        <p14:creationId xmlns:p14="http://schemas.microsoft.com/office/powerpoint/2010/main" val="2857989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 ON YOUR EXAMS</a:t>
            </a:r>
            <a:endParaRPr lang="en-US" dirty="0"/>
          </a:p>
        </p:txBody>
      </p:sp>
      <p:sp>
        <p:nvSpPr>
          <p:cNvPr id="3" name="Content Placeholder 2"/>
          <p:cNvSpPr>
            <a:spLocks noGrp="1"/>
          </p:cNvSpPr>
          <p:nvPr>
            <p:ph idx="1"/>
          </p:nvPr>
        </p:nvSpPr>
        <p:spPr/>
        <p:txBody>
          <a:bodyPr/>
          <a:lstStyle/>
          <a:p>
            <a:r>
              <a:rPr lang="en-US" dirty="0" smtClean="0"/>
              <a:t>THE END</a:t>
            </a:r>
            <a:endParaRPr lang="en-US" dirty="0"/>
          </a:p>
        </p:txBody>
      </p:sp>
    </p:spTree>
    <p:extLst>
      <p:ext uri="{BB962C8B-B14F-4D97-AF65-F5344CB8AC3E}">
        <p14:creationId xmlns:p14="http://schemas.microsoft.com/office/powerpoint/2010/main" val="759344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Jacques Parizeau (PQ)1994-1995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9700" y="1816100"/>
            <a:ext cx="3809999" cy="30734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7240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Lucien Bouchard  </a:t>
            </a:r>
            <a:r>
              <a:rPr lang="en-US" b="1" i="1" dirty="0" smtClean="0"/>
              <a:t/>
            </a:r>
            <a:br>
              <a:rPr lang="en-US" b="1" i="1" dirty="0" smtClean="0"/>
            </a:br>
            <a:r>
              <a:rPr lang="en-US" b="1" i="1" dirty="0" smtClean="0"/>
              <a:t>(PQ) 1995-2001</a:t>
            </a:r>
            <a:r>
              <a:rPr lang="en-US" dirty="0"/>
              <a:t/>
            </a:r>
            <a:br>
              <a:rPr lang="en-US" dirty="0"/>
            </a:br>
            <a:r>
              <a:rPr lang="en-US" b="1" i="1" dirty="0"/>
              <a:t> </a:t>
            </a:r>
            <a:r>
              <a:rPr lang="en-US" dirty="0"/>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5401" y="2006600"/>
            <a:ext cx="4229100" cy="28956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5785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5467"/>
            <a:ext cx="9601196" cy="668868"/>
          </a:xfrm>
        </p:spPr>
        <p:txBody>
          <a:bodyPr>
            <a:normAutofit fontScale="90000"/>
          </a:bodyPr>
          <a:lstStyle/>
          <a:p>
            <a:r>
              <a:rPr lang="en-US" dirty="0" smtClean="0"/>
              <a:t>Constitutional Question 1982</a:t>
            </a:r>
            <a:endParaRPr lang="en-US" dirty="0"/>
          </a:p>
        </p:txBody>
      </p:sp>
      <p:sp>
        <p:nvSpPr>
          <p:cNvPr id="3" name="Content Placeholder 2"/>
          <p:cNvSpPr>
            <a:spLocks noGrp="1"/>
          </p:cNvSpPr>
          <p:nvPr>
            <p:ph idx="1"/>
          </p:nvPr>
        </p:nvSpPr>
        <p:spPr>
          <a:xfrm>
            <a:off x="660400" y="533401"/>
            <a:ext cx="10236197" cy="5778499"/>
          </a:xfrm>
        </p:spPr>
        <p:txBody>
          <a:bodyPr>
            <a:normAutofit/>
          </a:bodyPr>
          <a:lstStyle/>
          <a:p>
            <a:r>
              <a:rPr lang="en-US" b="1" dirty="0">
                <a:solidFill>
                  <a:schemeClr val="tx1"/>
                </a:solidFill>
              </a:rPr>
              <a:t>The repatriation of Canada's constitution and the signing of the Constitution Act in 1982 without the ratification of the government </a:t>
            </a:r>
            <a:r>
              <a:rPr lang="en-US" b="1" dirty="0" smtClean="0">
                <a:solidFill>
                  <a:schemeClr val="tx1"/>
                </a:solidFill>
              </a:rPr>
              <a:t>            of Quebec</a:t>
            </a:r>
          </a:p>
          <a:p>
            <a:pPr marL="0" indent="0">
              <a:buNone/>
            </a:pPr>
            <a:endParaRPr lang="en-US" b="1" dirty="0">
              <a:solidFill>
                <a:schemeClr val="tx1"/>
              </a:solidFill>
            </a:endParaRPr>
          </a:p>
          <a:p>
            <a:r>
              <a:rPr lang="en-US" b="1" dirty="0" err="1" smtClean="0">
                <a:solidFill>
                  <a:schemeClr val="tx1"/>
                </a:solidFill>
              </a:rPr>
              <a:t>Meech</a:t>
            </a:r>
            <a:r>
              <a:rPr lang="en-US" b="1" dirty="0" smtClean="0">
                <a:solidFill>
                  <a:schemeClr val="tx1"/>
                </a:solidFill>
              </a:rPr>
              <a:t> </a:t>
            </a:r>
            <a:r>
              <a:rPr lang="en-US" b="1" dirty="0">
                <a:solidFill>
                  <a:schemeClr val="tx1"/>
                </a:solidFill>
              </a:rPr>
              <a:t>Lake </a:t>
            </a:r>
            <a:r>
              <a:rPr lang="en-US" b="1" dirty="0" smtClean="0">
                <a:solidFill>
                  <a:schemeClr val="tx1"/>
                </a:solidFill>
              </a:rPr>
              <a:t>Accord</a:t>
            </a:r>
            <a:r>
              <a:rPr lang="en-US" b="1" dirty="0">
                <a:solidFill>
                  <a:schemeClr val="tx1"/>
                </a:solidFill>
              </a:rPr>
              <a:t> </a:t>
            </a:r>
            <a:r>
              <a:rPr lang="en-US" b="1" dirty="0" smtClean="0">
                <a:solidFill>
                  <a:schemeClr val="tx1"/>
                </a:solidFill>
              </a:rPr>
              <a:t>(1990) attempts to have Quebec sign the              constitution and fails</a:t>
            </a:r>
          </a:p>
          <a:p>
            <a:pPr marL="0" indent="0">
              <a:buNone/>
            </a:pPr>
            <a:endParaRPr lang="en-US" b="1" dirty="0">
              <a:solidFill>
                <a:schemeClr val="tx1"/>
              </a:solidFill>
            </a:endParaRPr>
          </a:p>
          <a:p>
            <a:r>
              <a:rPr lang="en-US" b="1" dirty="0" smtClean="0">
                <a:solidFill>
                  <a:schemeClr val="tx1"/>
                </a:solidFill>
              </a:rPr>
              <a:t>Charlottetown </a:t>
            </a:r>
            <a:r>
              <a:rPr lang="en-US" b="1" dirty="0">
                <a:solidFill>
                  <a:schemeClr val="tx1"/>
                </a:solidFill>
              </a:rPr>
              <a:t>Accord (1992</a:t>
            </a:r>
            <a:r>
              <a:rPr lang="en-US" b="1" dirty="0" smtClean="0">
                <a:solidFill>
                  <a:schemeClr val="tx1"/>
                </a:solidFill>
              </a:rPr>
              <a:t>) is the second attempt to </a:t>
            </a:r>
            <a:r>
              <a:rPr lang="en-US" b="1" dirty="0">
                <a:solidFill>
                  <a:schemeClr val="tx1"/>
                </a:solidFill>
              </a:rPr>
              <a:t>have Quebec sign the constitution </a:t>
            </a:r>
            <a:r>
              <a:rPr lang="en-US" b="1" dirty="0" smtClean="0">
                <a:solidFill>
                  <a:schemeClr val="tx1"/>
                </a:solidFill>
              </a:rPr>
              <a:t>and it also </a:t>
            </a:r>
            <a:r>
              <a:rPr lang="en-US" b="1" dirty="0">
                <a:solidFill>
                  <a:schemeClr val="tx1"/>
                </a:solidFill>
              </a:rPr>
              <a:t>fails</a:t>
            </a:r>
          </a:p>
          <a:p>
            <a:endParaRPr lang="en-US" b="1" dirty="0">
              <a:solidFill>
                <a:schemeClr val="tx1"/>
              </a:solidFill>
            </a:endParaRPr>
          </a:p>
          <a:p>
            <a:r>
              <a:rPr lang="en-US" b="1" dirty="0" smtClean="0">
                <a:solidFill>
                  <a:schemeClr val="tx1"/>
                </a:solidFill>
              </a:rPr>
              <a:t>These failures make </a:t>
            </a:r>
            <a:r>
              <a:rPr lang="en-US" b="1" dirty="0">
                <a:solidFill>
                  <a:schemeClr val="tx1"/>
                </a:solidFill>
              </a:rPr>
              <a:t>Quebec </a:t>
            </a:r>
            <a:r>
              <a:rPr lang="en-US" b="1" dirty="0" smtClean="0">
                <a:solidFill>
                  <a:schemeClr val="tx1"/>
                </a:solidFill>
              </a:rPr>
              <a:t>feel unwanted in Canada and leads to the referendum </a:t>
            </a:r>
            <a:r>
              <a:rPr lang="en-US" b="1" dirty="0">
                <a:solidFill>
                  <a:schemeClr val="tx1"/>
                </a:solidFill>
              </a:rPr>
              <a:t>of 1995</a:t>
            </a:r>
          </a:p>
          <a:p>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100" y="0"/>
            <a:ext cx="2501901" cy="3365500"/>
          </a:xfrm>
          <a:prstGeom prst="rect">
            <a:avLst/>
          </a:prstGeom>
        </p:spPr>
      </p:pic>
    </p:spTree>
    <p:extLst>
      <p:ext uri="{BB962C8B-B14F-4D97-AF65-F5344CB8AC3E}">
        <p14:creationId xmlns:p14="http://schemas.microsoft.com/office/powerpoint/2010/main" val="422933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0"/>
            <a:ext cx="9601196" cy="495300"/>
          </a:xfrm>
        </p:spPr>
        <p:txBody>
          <a:bodyPr>
            <a:normAutofit fontScale="90000"/>
          </a:bodyPr>
          <a:lstStyle/>
          <a:p>
            <a:r>
              <a:rPr lang="en-US" dirty="0" smtClean="0"/>
              <a:t>Referendum 1995</a:t>
            </a:r>
            <a:endParaRPr lang="en-US" dirty="0"/>
          </a:p>
        </p:txBody>
      </p:sp>
      <p:sp>
        <p:nvSpPr>
          <p:cNvPr id="3" name="Content Placeholder 2"/>
          <p:cNvSpPr>
            <a:spLocks noGrp="1"/>
          </p:cNvSpPr>
          <p:nvPr>
            <p:ph idx="1"/>
          </p:nvPr>
        </p:nvSpPr>
        <p:spPr>
          <a:xfrm>
            <a:off x="1295401" y="711201"/>
            <a:ext cx="9601196" cy="6146800"/>
          </a:xfrm>
        </p:spPr>
        <p:txBody>
          <a:bodyPr/>
          <a:lstStyle/>
          <a:p>
            <a:r>
              <a:rPr lang="en-US" dirty="0" smtClean="0"/>
              <a:t>Shortly after assuming office in September 1994, the </a:t>
            </a:r>
            <a:r>
              <a:rPr lang="en-US" dirty="0" err="1" smtClean="0"/>
              <a:t>Parti</a:t>
            </a:r>
            <a:r>
              <a:rPr lang="en-US" dirty="0" smtClean="0"/>
              <a:t> Québécois government, led by Jacques Parizeau, drafted a law for a new referendum and then held public hearings on this draft law during the winter of 1994-1995.</a:t>
            </a:r>
          </a:p>
          <a:p>
            <a:endParaRPr lang="en-US" dirty="0" smtClean="0"/>
          </a:p>
          <a:p>
            <a:r>
              <a:rPr lang="en-US" dirty="0" smtClean="0"/>
              <a:t>On June 12, 1995 three political parties signed </a:t>
            </a:r>
            <a:r>
              <a:rPr lang="en-US" dirty="0"/>
              <a:t>an agreement to work together and to promote the </a:t>
            </a:r>
            <a:r>
              <a:rPr lang="en-US" dirty="0" smtClean="0"/>
              <a:t>“Yes” option</a:t>
            </a:r>
          </a:p>
          <a:p>
            <a:pPr marL="0" indent="0">
              <a:buNone/>
            </a:pPr>
            <a:r>
              <a:rPr lang="en-US" dirty="0" smtClean="0"/>
              <a:t>			1) the </a:t>
            </a:r>
            <a:r>
              <a:rPr lang="en-US" dirty="0" err="1" smtClean="0"/>
              <a:t>Parti</a:t>
            </a:r>
            <a:r>
              <a:rPr lang="en-US" dirty="0" smtClean="0"/>
              <a:t> Québécois led by Premier Jacques Parizeau, </a:t>
            </a:r>
          </a:p>
          <a:p>
            <a:pPr marL="0" indent="0">
              <a:buNone/>
            </a:pPr>
            <a:r>
              <a:rPr lang="en-US" dirty="0" smtClean="0"/>
              <a:t>			2) the federal Bloc Québécois led by Lucien Bouchard</a:t>
            </a:r>
          </a:p>
          <a:p>
            <a:pPr marL="0" indent="0">
              <a:buNone/>
            </a:pPr>
            <a:r>
              <a:rPr lang="en-US" dirty="0" smtClean="0"/>
              <a:t>			3)the Action </a:t>
            </a:r>
            <a:r>
              <a:rPr lang="en-US" dirty="0" err="1" smtClean="0"/>
              <a:t>démocratique</a:t>
            </a:r>
            <a:r>
              <a:rPr lang="en-US" dirty="0" smtClean="0"/>
              <a:t> du Québec led by Mario Dumont.</a:t>
            </a:r>
          </a:p>
          <a:p>
            <a:pPr marL="0" indent="0">
              <a:buNone/>
            </a:pPr>
            <a:r>
              <a:rPr lang="en-US" dirty="0" smtClean="0"/>
              <a:t>  </a:t>
            </a:r>
            <a:r>
              <a:rPr lang="en-US" dirty="0"/>
              <a:t>. The "No" forces were led by Quebec's Liberal leader, Daniel Johnson.</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28167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1" y="5460999"/>
            <a:ext cx="9609666" cy="149753"/>
          </a:xfrm>
        </p:spPr>
        <p:txBody>
          <a:bodyPr>
            <a:noAutofit/>
          </a:bodyPr>
          <a:lstStyle/>
          <a:p>
            <a:r>
              <a:rPr lang="en-US" sz="4000" dirty="0" smtClean="0"/>
              <a:t>No Rally 1995</a:t>
            </a:r>
            <a:endParaRPr lang="en-US" sz="4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4422" b="24422"/>
          <a:stretch>
            <a:fillRect/>
          </a:stretch>
        </p:blipFill>
        <p:spPr>
          <a:xfrm>
            <a:off x="650624" y="532870"/>
            <a:ext cx="10416620" cy="4432829"/>
          </a:xfrm>
        </p:spPr>
      </p:pic>
      <p:sp>
        <p:nvSpPr>
          <p:cNvPr id="4" name="Text Placeholder 3"/>
          <p:cNvSpPr>
            <a:spLocks noGrp="1"/>
          </p:cNvSpPr>
          <p:nvPr>
            <p:ph type="body" sz="half" idx="2"/>
          </p:nvPr>
        </p:nvSpPr>
        <p:spPr>
          <a:xfrm flipV="1">
            <a:off x="1295401" y="5875864"/>
            <a:ext cx="9609666"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999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15899"/>
            <a:ext cx="9601196" cy="901700"/>
          </a:xfrm>
        </p:spPr>
        <p:txBody>
          <a:bodyPr/>
          <a:lstStyle/>
          <a:p>
            <a:r>
              <a:rPr lang="en-US" dirty="0" smtClean="0"/>
              <a:t>Question</a:t>
            </a:r>
            <a:endParaRPr lang="en-US" dirty="0"/>
          </a:p>
        </p:txBody>
      </p:sp>
      <p:sp>
        <p:nvSpPr>
          <p:cNvPr id="3" name="Content Placeholder 2"/>
          <p:cNvSpPr>
            <a:spLocks noGrp="1"/>
          </p:cNvSpPr>
          <p:nvPr>
            <p:ph idx="1"/>
          </p:nvPr>
        </p:nvSpPr>
        <p:spPr>
          <a:xfrm>
            <a:off x="1295401" y="850900"/>
            <a:ext cx="9601196" cy="5549900"/>
          </a:xfrm>
        </p:spPr>
        <p:txBody>
          <a:bodyPr>
            <a:normAutofit/>
          </a:bodyPr>
          <a:lstStyle/>
          <a:p>
            <a:r>
              <a:rPr lang="en-US" b="1" dirty="0"/>
              <a:t>Premier Parizeau released the referendum question on September 7</a:t>
            </a:r>
            <a:r>
              <a:rPr lang="en-US" b="1" dirty="0" smtClean="0"/>
              <a:t>.</a:t>
            </a:r>
          </a:p>
          <a:p>
            <a:endParaRPr lang="en-US" b="1" dirty="0"/>
          </a:p>
          <a:p>
            <a:endParaRPr lang="en-US" dirty="0"/>
          </a:p>
          <a:p>
            <a:r>
              <a:rPr lang="en-US" b="1" dirty="0"/>
              <a:t>Do you agree that Quebec should </a:t>
            </a:r>
            <a:r>
              <a:rPr lang="en-US" b="1" dirty="0" smtClean="0"/>
              <a:t>become </a:t>
            </a:r>
            <a:r>
              <a:rPr lang="en-US" b="1" dirty="0"/>
              <a:t>sovereign, after having made a formal offer to </a:t>
            </a:r>
            <a:r>
              <a:rPr lang="en-US" b="1" dirty="0" smtClean="0"/>
              <a:t>Canada</a:t>
            </a:r>
            <a:r>
              <a:rPr lang="en-US" dirty="0"/>
              <a:t> </a:t>
            </a:r>
            <a:r>
              <a:rPr lang="en-US" b="1" dirty="0" smtClean="0"/>
              <a:t>for </a:t>
            </a:r>
            <a:r>
              <a:rPr lang="en-US" b="1" dirty="0"/>
              <a:t>a new economic and political partnership, within the scope of the Bill respecting the future of Quebec and the agreement signed on June 12, 1995?</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321029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278</TotalTime>
  <Words>1387</Words>
  <Application>Microsoft Office PowerPoint</Application>
  <PresentationFormat>Widescreen</PresentationFormat>
  <Paragraphs>218</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Garamond</vt:lpstr>
      <vt:lpstr>Times New Roman</vt:lpstr>
      <vt:lpstr>Organic</vt:lpstr>
      <vt:lpstr>80’s and 90’s</vt:lpstr>
      <vt:lpstr>Rene Levesque (PQ) 1980-1985</vt:lpstr>
      <vt:lpstr>Robert Bourassa (Lib.)1985-1994</vt:lpstr>
      <vt:lpstr>Jacques Parizeau (PQ)1994-1995 </vt:lpstr>
      <vt:lpstr>Lucien Bouchard   (PQ) 1995-2001   </vt:lpstr>
      <vt:lpstr>Constitutional Question 1982</vt:lpstr>
      <vt:lpstr>Referendum 1995</vt:lpstr>
      <vt:lpstr>No Rally 1995</vt:lpstr>
      <vt:lpstr>Question</vt:lpstr>
      <vt:lpstr>The VOTE</vt:lpstr>
      <vt:lpstr>Result</vt:lpstr>
      <vt:lpstr>Post  Referendum</vt:lpstr>
      <vt:lpstr>Indigenous Rights 80’s</vt:lpstr>
      <vt:lpstr>OKA Crisis 1990</vt:lpstr>
      <vt:lpstr>OKA Continued</vt:lpstr>
      <vt:lpstr>PowerPoint Presentation</vt:lpstr>
      <vt:lpstr>PowerPoint Presentation</vt:lpstr>
      <vt:lpstr>After Oka</vt:lpstr>
      <vt:lpstr>International Relations</vt:lpstr>
      <vt:lpstr>Canadian Armed Forces Abroad and Terrorism</vt:lpstr>
      <vt:lpstr>Economics 80’s and 90’s</vt:lpstr>
      <vt:lpstr>Unionization</vt:lpstr>
      <vt:lpstr>Economics 80’s and 90’s Continued</vt:lpstr>
      <vt:lpstr>Globalization: Free Trade Agreements</vt:lpstr>
      <vt:lpstr>Impact of Globalization</vt:lpstr>
      <vt:lpstr>Economy and Social Justice</vt:lpstr>
      <vt:lpstr>Devitalization of Communities</vt:lpstr>
      <vt:lpstr>Language Debate: BILL 178</vt:lpstr>
      <vt:lpstr>Language Debate: BILL 86</vt:lpstr>
      <vt:lpstr>OTHER Important Events</vt:lpstr>
      <vt:lpstr>Culture</vt:lpstr>
      <vt:lpstr>Low Birth Rate</vt:lpstr>
      <vt:lpstr>Information Age</vt:lpstr>
      <vt:lpstr>GOOD LUCK ON YOUR EXAMS</vt:lpstr>
    </vt:vector>
  </TitlesOfParts>
  <Company>Riverside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80’s and 90’s</dc:title>
  <dc:creator>Anthony Andreoli</dc:creator>
  <cp:lastModifiedBy>Anthony Andreoli</cp:lastModifiedBy>
  <cp:revision>31</cp:revision>
  <dcterms:created xsi:type="dcterms:W3CDTF">2016-04-11T14:21:24Z</dcterms:created>
  <dcterms:modified xsi:type="dcterms:W3CDTF">2019-05-08T16:26:13Z</dcterms:modified>
</cp:coreProperties>
</file>