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3" r:id="rId11"/>
    <p:sldId id="266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 OF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1840-1867: Second to last Constitution of the British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98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95301"/>
            <a:ext cx="9601196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Challenge to Responsible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19201"/>
            <a:ext cx="9601196" cy="499109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The </a:t>
            </a:r>
            <a:r>
              <a:rPr lang="en-US" sz="2700" dirty="0" smtClean="0"/>
              <a:t>first</a:t>
            </a:r>
            <a:r>
              <a:rPr lang="en-US" sz="2600" dirty="0" smtClean="0"/>
              <a:t> law the new government passed was the Rebellion Losses Bill</a:t>
            </a:r>
            <a:endParaRPr lang="en-US" sz="2600" dirty="0"/>
          </a:p>
          <a:p>
            <a:r>
              <a:rPr lang="en-US" sz="2600" dirty="0" smtClean="0"/>
              <a:t>This law forgave the </a:t>
            </a:r>
            <a:r>
              <a:rPr lang="en-US" sz="2600" dirty="0" err="1" smtClean="0"/>
              <a:t>patriotes</a:t>
            </a:r>
            <a:r>
              <a:rPr lang="en-US" sz="2600" dirty="0" smtClean="0"/>
              <a:t> involved in the rebellions of 1837 and made retribution for the monetary losses of people during that same time.</a:t>
            </a:r>
          </a:p>
          <a:p>
            <a:endParaRPr lang="en-US" sz="2600" dirty="0"/>
          </a:p>
          <a:p>
            <a:r>
              <a:rPr lang="en-US" sz="2600" dirty="0" smtClean="0"/>
              <a:t>The “Tories” upset by this law riot in 1849 and burn down the parliament buildings in Montreal at </a:t>
            </a:r>
            <a:r>
              <a:rPr lang="en-CA" sz="2600" dirty="0" err="1"/>
              <a:t>Youville</a:t>
            </a:r>
            <a:r>
              <a:rPr lang="en-CA" sz="2600" dirty="0"/>
              <a:t> </a:t>
            </a:r>
            <a:r>
              <a:rPr lang="en-CA" sz="2600" dirty="0" smtClean="0"/>
              <a:t>Square</a:t>
            </a:r>
          </a:p>
          <a:p>
            <a:endParaRPr lang="en-CA" sz="2600" dirty="0"/>
          </a:p>
          <a:p>
            <a:r>
              <a:rPr lang="en-CA" sz="2600" dirty="0" smtClean="0"/>
              <a:t>The governor’s carriage is also attacked</a:t>
            </a:r>
          </a:p>
          <a:p>
            <a:endParaRPr lang="en-CA" sz="2600" dirty="0"/>
          </a:p>
          <a:p>
            <a:r>
              <a:rPr lang="en-CA" sz="2600" dirty="0" smtClean="0"/>
              <a:t>Lord Elgin refused to call in the army or use his veto on the law</a:t>
            </a:r>
          </a:p>
          <a:p>
            <a:endParaRPr lang="en-CA" sz="2600" dirty="0"/>
          </a:p>
          <a:p>
            <a:r>
              <a:rPr lang="en-CA" sz="2600" dirty="0" smtClean="0"/>
              <a:t>This ensures responsible government in Canada</a:t>
            </a: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57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 of Montreal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692400"/>
            <a:ext cx="6883400" cy="2959099"/>
          </a:xfrm>
        </p:spPr>
      </p:pic>
    </p:spTree>
    <p:extLst>
      <p:ext uri="{BB962C8B-B14F-4D97-AF65-F5344CB8AC3E}">
        <p14:creationId xmlns:p14="http://schemas.microsoft.com/office/powerpoint/2010/main" val="2085271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6600"/>
            <a:ext cx="9601196" cy="6477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1848-1850’s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49401"/>
            <a:ext cx="9601196" cy="4491567"/>
          </a:xfrm>
        </p:spPr>
        <p:txBody>
          <a:bodyPr>
            <a:normAutofit fontScale="85000" lnSpcReduction="20000"/>
          </a:bodyPr>
          <a:lstStyle/>
          <a:p>
            <a:pPr eaLnBrk="0" hangingPunct="0"/>
            <a:r>
              <a:rPr lang="en-CA" dirty="0"/>
              <a:t>Between </a:t>
            </a:r>
            <a:r>
              <a:rPr lang="en-CA" dirty="0" smtClean="0"/>
              <a:t>1848 and </a:t>
            </a:r>
            <a:r>
              <a:rPr lang="en-CA" dirty="0"/>
              <a:t>the 1850’s many useful laws were passed as the two sides worked   </a:t>
            </a:r>
            <a:r>
              <a:rPr lang="en-CA" dirty="0" smtClean="0"/>
              <a:t>together</a:t>
            </a:r>
          </a:p>
          <a:p>
            <a:pPr eaLnBrk="0" hangingPunct="0"/>
            <a:r>
              <a:rPr lang="en-US" dirty="0"/>
              <a:t> </a:t>
            </a:r>
            <a:r>
              <a:rPr lang="en-US" b="1" dirty="0"/>
              <a:t>1851</a:t>
            </a:r>
            <a:r>
              <a:rPr lang="en-US" dirty="0"/>
              <a:t>: Britain transfers control of the postal system to Canada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pPr eaLnBrk="0" hangingPunct="0"/>
            <a:r>
              <a:rPr lang="en-US" b="1" dirty="0" smtClean="0"/>
              <a:t>1851</a:t>
            </a:r>
            <a:r>
              <a:rPr lang="en-US" dirty="0"/>
              <a:t>: For the first time, the population of Canada-West (Ontario) surpasses the one from Canada-East (Québec).</a:t>
            </a:r>
            <a:br>
              <a:rPr lang="en-US" dirty="0"/>
            </a:br>
            <a:endParaRPr lang="en-US" b="1" dirty="0" smtClean="0"/>
          </a:p>
          <a:p>
            <a:pPr eaLnBrk="0" hangingPunct="0"/>
            <a:r>
              <a:rPr lang="en-US" b="1" dirty="0" smtClean="0"/>
              <a:t>1852</a:t>
            </a:r>
            <a:r>
              <a:rPr lang="en-US" dirty="0"/>
              <a:t> : Creation of the </a:t>
            </a:r>
            <a:r>
              <a:rPr lang="en-US" dirty="0" err="1"/>
              <a:t>Université</a:t>
            </a:r>
            <a:r>
              <a:rPr lang="en-US" dirty="0"/>
              <a:t> Laval, first French-speaking institution of higher learning on the continent. It receives its </a:t>
            </a:r>
            <a:r>
              <a:rPr lang="en-US" b="1" dirty="0"/>
              <a:t>Royal charter</a:t>
            </a:r>
            <a:r>
              <a:rPr lang="en-US" dirty="0"/>
              <a:t> on the 8th of December 1852.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CA" dirty="0"/>
          </a:p>
          <a:p>
            <a:pPr eaLnBrk="0" hangingPunct="0"/>
            <a:r>
              <a:rPr lang="en-US" b="1" dirty="0"/>
              <a:t>1854</a:t>
            </a:r>
            <a:r>
              <a:rPr lang="en-US" dirty="0"/>
              <a:t> : The </a:t>
            </a:r>
            <a:r>
              <a:rPr lang="en-US" b="1" dirty="0" err="1"/>
              <a:t>seigneurial</a:t>
            </a:r>
            <a:r>
              <a:rPr lang="en-US" b="1" dirty="0"/>
              <a:t> regime</a:t>
            </a:r>
            <a:r>
              <a:rPr lang="en-US" dirty="0"/>
              <a:t> is officially abolished.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CA" dirty="0"/>
              <a:t>This led the French Canadians to feel less threatened as they had some say in the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43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2" y="1155699"/>
            <a:ext cx="9601196" cy="787401"/>
          </a:xfrm>
        </p:spPr>
        <p:txBody>
          <a:bodyPr>
            <a:normAutofit fontScale="90000"/>
          </a:bodyPr>
          <a:lstStyle/>
          <a:p>
            <a:r>
              <a:rPr lang="en-CA" b="1" i="1" dirty="0"/>
              <a:t>What economic changes took place following the Act of Union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89100"/>
            <a:ext cx="9601196" cy="4305300"/>
          </a:xfrm>
        </p:spPr>
        <p:txBody>
          <a:bodyPr>
            <a:normAutofit/>
          </a:bodyPr>
          <a:lstStyle/>
          <a:p>
            <a:pPr eaLnBrk="0" hangingPunct="0"/>
            <a:r>
              <a:rPr lang="en-CA" dirty="0"/>
              <a:t>Great Britain rejected economic protectionism and adopted free trade in 1846 which meant that British North America's export products were no longer protected by favorable British tariffs</a:t>
            </a:r>
            <a:r>
              <a:rPr lang="en-CA" dirty="0" smtClean="0"/>
              <a:t>.</a:t>
            </a:r>
          </a:p>
          <a:p>
            <a:pPr marL="0" indent="0" eaLnBrk="0" hangingPunct="0">
              <a:buNone/>
            </a:pPr>
            <a:endParaRPr lang="en-US" dirty="0"/>
          </a:p>
          <a:p>
            <a:pPr eaLnBrk="0" hangingPunct="0"/>
            <a:r>
              <a:rPr lang="en-CA" dirty="0"/>
              <a:t>Canada's export trade was reduced considerably since her wheat and timber now had to compete in an open market with products from  other countries</a:t>
            </a:r>
            <a:r>
              <a:rPr lang="en-CA" dirty="0" smtClean="0"/>
              <a:t>.</a:t>
            </a:r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r>
              <a:rPr lang="en-CA" dirty="0"/>
              <a:t>To make up for the loss of the British market the British North American colonies signed a ten year Reciprocity Treaty with the United States in 1854.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9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Reciprocity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0300"/>
            <a:ext cx="9601196" cy="3975100"/>
          </a:xfrm>
        </p:spPr>
        <p:txBody>
          <a:bodyPr/>
          <a:lstStyle/>
          <a:p>
            <a:pPr lvl="0" eaLnBrk="0" hangingPunct="0"/>
            <a:r>
              <a:rPr lang="en-CA" sz="2800" dirty="0"/>
              <a:t>provided free entry (no tariffs) for the natural  products (wheat, fish, timber, coal) of each country into the markets of the other.</a:t>
            </a:r>
            <a:endParaRPr lang="en-US" sz="2800" dirty="0"/>
          </a:p>
          <a:p>
            <a:pPr lvl="0" eaLnBrk="0" hangingPunct="0"/>
            <a:r>
              <a:rPr lang="en-CA" sz="2800" dirty="0"/>
              <a:t>allowed both countries free access to each other's fisheries.</a:t>
            </a:r>
            <a:endParaRPr lang="en-US" sz="2800" dirty="0"/>
          </a:p>
          <a:p>
            <a:pPr lvl="0" eaLnBrk="0" hangingPunct="0"/>
            <a:r>
              <a:rPr lang="en-CA" sz="2800" dirty="0"/>
              <a:t>allowed Canada free navigation on Lake Michigan and the United States</a:t>
            </a:r>
            <a:endParaRPr lang="en-US" sz="2800" dirty="0"/>
          </a:p>
          <a:p>
            <a:pPr lvl="0" eaLnBrk="0" hangingPunct="0"/>
            <a:r>
              <a:rPr lang="en-CA" sz="2800" dirty="0"/>
              <a:t>the same privileges on the St. Lawrence River.</a:t>
            </a:r>
            <a:endParaRPr lang="en-US" sz="2800" dirty="0"/>
          </a:p>
          <a:p>
            <a:pPr marL="0" indent="0" eaLnBrk="0" hangingPunct="0">
              <a:buNone/>
            </a:pPr>
            <a:r>
              <a:rPr lang="en-CA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5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7401"/>
            <a:ext cx="9601196" cy="838200"/>
          </a:xfrm>
        </p:spPr>
        <p:txBody>
          <a:bodyPr/>
          <a:lstStyle/>
          <a:p>
            <a:r>
              <a:rPr lang="en-US" dirty="0" smtClean="0"/>
              <a:t>Further Improvements to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en-CA" dirty="0"/>
              <a:t>More </a:t>
            </a:r>
            <a:r>
              <a:rPr lang="en-CA" u="sng" dirty="0"/>
              <a:t>canals</a:t>
            </a:r>
            <a:r>
              <a:rPr lang="en-CA" dirty="0"/>
              <a:t> were built and deepened and more railways were built between 1850 and 1860</a:t>
            </a:r>
            <a:r>
              <a:rPr lang="en-CA" dirty="0" smtClean="0"/>
              <a:t>.</a:t>
            </a:r>
          </a:p>
          <a:p>
            <a:pPr marL="0" lvl="0" indent="0" eaLnBrk="0" hangingPunct="0">
              <a:buNone/>
            </a:pPr>
            <a:endParaRPr lang="en-US" dirty="0"/>
          </a:p>
          <a:p>
            <a:pPr lvl="0" eaLnBrk="0" hangingPunct="0"/>
            <a:r>
              <a:rPr lang="en-CA" dirty="0"/>
              <a:t>The </a:t>
            </a:r>
            <a:r>
              <a:rPr lang="en-CA" u="sng" dirty="0"/>
              <a:t>Grand Trunk Railway </a:t>
            </a:r>
            <a:r>
              <a:rPr lang="en-CA" dirty="0"/>
              <a:t>stretched from Sarnia to </a:t>
            </a:r>
            <a:r>
              <a:rPr lang="en-CA" dirty="0" err="1" smtClean="0"/>
              <a:t>Riviere­</a:t>
            </a:r>
            <a:r>
              <a:rPr lang="en-CA" dirty="0"/>
              <a:t> </a:t>
            </a:r>
            <a:r>
              <a:rPr lang="en-CA" dirty="0" smtClean="0"/>
              <a:t>Du-Loup </a:t>
            </a:r>
            <a:r>
              <a:rPr lang="en-CA" dirty="0"/>
              <a:t>and the St. Lawrence &amp; Atlantic Ocean connected Montreal to Portland, Maine</a:t>
            </a:r>
            <a:endParaRPr lang="en-US" dirty="0"/>
          </a:p>
          <a:p>
            <a:pPr marL="0" indent="0" eaLnBrk="0" hangingPunc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91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CA" dirty="0"/>
              <a:t>Act of the Union was passed in Britain in </a:t>
            </a:r>
            <a:r>
              <a:rPr lang="en-CA" dirty="0" smtClean="0"/>
              <a:t>1840</a:t>
            </a:r>
          </a:p>
          <a:p>
            <a:pPr marL="0" indent="0" eaLnBrk="0" hangingPunct="0">
              <a:buNone/>
            </a:pPr>
            <a:endParaRPr lang="en-US" dirty="0"/>
          </a:p>
          <a:p>
            <a:pPr eaLnBrk="0" hangingPunct="0"/>
            <a:r>
              <a:rPr lang="en-CA" dirty="0"/>
              <a:t>It unites Upper and Lower Canada into the province of </a:t>
            </a:r>
            <a:r>
              <a:rPr lang="en-CA" dirty="0" smtClean="0"/>
              <a:t>Canada</a:t>
            </a:r>
          </a:p>
          <a:p>
            <a:pPr marL="0" indent="0" eaLnBrk="0" hangingPunct="0">
              <a:buNone/>
            </a:pPr>
            <a:endParaRPr lang="en-US" dirty="0"/>
          </a:p>
          <a:p>
            <a:pPr eaLnBrk="0" hangingPunct="0"/>
            <a:r>
              <a:rPr lang="en-CA" dirty="0"/>
              <a:t>It was a legislative union where one government controlled the whole area</a:t>
            </a:r>
            <a:endParaRPr lang="en-US" dirty="0"/>
          </a:p>
          <a:p>
            <a:pPr marL="0" indent="0" eaLnBrk="0" hangingPunc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5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91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 of Union Map 1840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473201"/>
            <a:ext cx="10160000" cy="4402137"/>
          </a:xfrm>
        </p:spPr>
      </p:pic>
    </p:spTree>
    <p:extLst>
      <p:ext uri="{BB962C8B-B14F-4D97-AF65-F5344CB8AC3E}">
        <p14:creationId xmlns:p14="http://schemas.microsoft.com/office/powerpoint/2010/main" val="1305412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9233"/>
            <a:ext cx="9601196" cy="6942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Form: Act of Union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1" y="1549400"/>
            <a:ext cx="8064500" cy="4325939"/>
          </a:xfrm>
        </p:spPr>
      </p:pic>
    </p:spTree>
    <p:extLst>
      <p:ext uri="{BB962C8B-B14F-4D97-AF65-F5344CB8AC3E}">
        <p14:creationId xmlns:p14="http://schemas.microsoft.com/office/powerpoint/2010/main" val="1070237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784600"/>
          </a:xfrm>
        </p:spPr>
        <p:txBody>
          <a:bodyPr>
            <a:normAutofit/>
          </a:bodyPr>
          <a:lstStyle/>
          <a:p>
            <a:r>
              <a:rPr lang="en-CA" dirty="0"/>
              <a:t>There were to be 84 seats in the legislative assembly (42 from each of the Canadas, even though </a:t>
            </a:r>
            <a:r>
              <a:rPr lang="en-CA" dirty="0" smtClean="0"/>
              <a:t>Upper Canada </a:t>
            </a:r>
            <a:r>
              <a:rPr lang="en-CA" dirty="0"/>
              <a:t>had more people)</a:t>
            </a:r>
            <a:endParaRPr lang="en-US" dirty="0"/>
          </a:p>
          <a:p>
            <a:r>
              <a:rPr lang="en-CA" dirty="0"/>
              <a:t>The legislative council was to be appointed for life with members of both </a:t>
            </a:r>
            <a:r>
              <a:rPr lang="en-CA" dirty="0" smtClean="0"/>
              <a:t>Canadas.</a:t>
            </a:r>
          </a:p>
          <a:p>
            <a:r>
              <a:rPr lang="en-CA" dirty="0"/>
              <a:t>Public debt was to be combined (Upper Canada had 12 times the debt of Lower Canada</a:t>
            </a:r>
            <a:r>
              <a:rPr lang="en-CA" dirty="0" smtClean="0"/>
              <a:t>)</a:t>
            </a:r>
          </a:p>
          <a:p>
            <a:r>
              <a:rPr lang="en-CA" dirty="0"/>
              <a:t>Laws and rights remain unchanged but English </a:t>
            </a:r>
            <a:r>
              <a:rPr lang="en-CA" dirty="0" smtClean="0"/>
              <a:t>is the official language so all debates must be in English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1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68300"/>
            <a:ext cx="9601196" cy="1003301"/>
          </a:xfrm>
        </p:spPr>
        <p:txBody>
          <a:bodyPr>
            <a:normAutofit/>
          </a:bodyPr>
          <a:lstStyle/>
          <a:p>
            <a:r>
              <a:rPr lang="en-US" dirty="0" smtClean="0"/>
              <a:t>Political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81101"/>
            <a:ext cx="9601196" cy="5029200"/>
          </a:xfrm>
        </p:spPr>
        <p:txBody>
          <a:bodyPr>
            <a:normAutofit fontScale="77500" lnSpcReduction="20000"/>
          </a:bodyPr>
          <a:lstStyle/>
          <a:p>
            <a:pPr eaLnBrk="0" hangingPunct="0"/>
            <a:r>
              <a:rPr lang="en-CA" sz="3100" dirty="0"/>
              <a:t>This creates a united Canada where the </a:t>
            </a:r>
            <a:r>
              <a:rPr lang="en-CA" sz="2900" dirty="0"/>
              <a:t>French are the </a:t>
            </a:r>
            <a:r>
              <a:rPr lang="en-CA" sz="2900" dirty="0" smtClean="0"/>
              <a:t>minority</a:t>
            </a:r>
          </a:p>
          <a:p>
            <a:pPr marL="0" indent="0" eaLnBrk="0" hangingPunct="0">
              <a:buNone/>
            </a:pPr>
            <a:endParaRPr lang="en-US" sz="3100" dirty="0"/>
          </a:p>
          <a:p>
            <a:pPr eaLnBrk="0" hangingPunct="0"/>
            <a:r>
              <a:rPr lang="en-CA" sz="3100" dirty="0"/>
              <a:t>After the rebellions moderate leaders take over</a:t>
            </a:r>
            <a:endParaRPr lang="en-US" sz="3100" dirty="0"/>
          </a:p>
          <a:p>
            <a:pPr marL="0" indent="0" eaLnBrk="0" hangingPunct="0">
              <a:buNone/>
            </a:pPr>
            <a:endParaRPr lang="en-US" sz="3100" dirty="0"/>
          </a:p>
          <a:p>
            <a:pPr eaLnBrk="0" hangingPunct="0"/>
            <a:r>
              <a:rPr lang="en-CA" sz="3100" dirty="0"/>
              <a:t>Robert Baldwin from </a:t>
            </a:r>
            <a:r>
              <a:rPr lang="en-CA" sz="3100" dirty="0" smtClean="0"/>
              <a:t>Upper Canada </a:t>
            </a:r>
            <a:r>
              <a:rPr lang="en-CA" sz="3100" dirty="0"/>
              <a:t>and Louis </a:t>
            </a:r>
            <a:r>
              <a:rPr lang="en-CA" sz="3100" dirty="0" err="1"/>
              <a:t>Hyppolyte</a:t>
            </a:r>
            <a:r>
              <a:rPr lang="en-CA" sz="3100" dirty="0"/>
              <a:t> Lafontaine from </a:t>
            </a:r>
            <a:r>
              <a:rPr lang="en-CA" sz="3100" dirty="0" smtClean="0"/>
              <a:t>Lower</a:t>
            </a:r>
            <a:r>
              <a:rPr lang="en-CA" sz="3100" dirty="0" smtClean="0"/>
              <a:t> </a:t>
            </a:r>
            <a:r>
              <a:rPr lang="en-CA" sz="3100" dirty="0"/>
              <a:t>Canada find that by working together they can accomplish what they </a:t>
            </a:r>
            <a:r>
              <a:rPr lang="en-CA" sz="3100" dirty="0" smtClean="0"/>
              <a:t>want</a:t>
            </a:r>
          </a:p>
          <a:p>
            <a:pPr eaLnBrk="0" hangingPunct="0"/>
            <a:endParaRPr lang="en-CA" sz="3100" dirty="0"/>
          </a:p>
          <a:p>
            <a:pPr eaLnBrk="0" hangingPunct="0"/>
            <a:r>
              <a:rPr lang="en-CA" sz="3100" dirty="0"/>
              <a:t>The French supported English building projects while the English accepted French in the debates</a:t>
            </a:r>
            <a:endParaRPr lang="en-US" sz="3100" dirty="0"/>
          </a:p>
          <a:p>
            <a:pPr marL="0" indent="0" eaLnBrk="0" hangingPunct="0">
              <a:buNone/>
            </a:pPr>
            <a:endParaRPr lang="en-US" sz="3100" dirty="0"/>
          </a:p>
          <a:p>
            <a:pPr eaLnBrk="0" hangingPunct="0"/>
            <a:r>
              <a:rPr lang="en-CA" sz="3100" dirty="0"/>
              <a:t>They also agreed to push for responsible government </a:t>
            </a:r>
            <a:r>
              <a:rPr lang="en-CA" sz="3100" dirty="0" smtClean="0"/>
              <a:t>together</a:t>
            </a:r>
            <a:endParaRPr lang="en-US" sz="3100" dirty="0"/>
          </a:p>
          <a:p>
            <a:pPr eaLnBrk="0" hangingPunc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86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Moderates that Championed Responsible Government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270250"/>
            <a:ext cx="1765298" cy="2152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55" y="3113681"/>
            <a:ext cx="1591945" cy="2299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05" y="2818003"/>
            <a:ext cx="2476190" cy="30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2" y="5665596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</a:t>
            </a:r>
            <a:r>
              <a:rPr lang="en-US" dirty="0" err="1" smtClean="0"/>
              <a:t>Hypolite</a:t>
            </a:r>
            <a:r>
              <a:rPr lang="en-US" dirty="0"/>
              <a:t>-</a:t>
            </a:r>
            <a:r>
              <a:rPr lang="en-US" dirty="0" smtClean="0"/>
              <a:t>Lafontaine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4055" y="5549900"/>
            <a:ext cx="159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Baldwin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1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91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Drive for Responsible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73201"/>
            <a:ext cx="9601196" cy="4965699"/>
          </a:xfrm>
        </p:spPr>
        <p:txBody>
          <a:bodyPr>
            <a:normAutofit/>
          </a:bodyPr>
          <a:lstStyle/>
          <a:p>
            <a:pPr eaLnBrk="0" hangingPunct="0"/>
            <a:r>
              <a:rPr lang="en-CA" sz="2600" dirty="0"/>
              <a:t>In 1848 Lord Elgin accepts the principle of Responsible </a:t>
            </a:r>
            <a:r>
              <a:rPr lang="en-CA" sz="2600" dirty="0" smtClean="0"/>
              <a:t>government</a:t>
            </a:r>
          </a:p>
          <a:p>
            <a:pPr marL="0" indent="0" eaLnBrk="0" hangingPunct="0">
              <a:buNone/>
            </a:pPr>
            <a:endParaRPr lang="en-US" sz="2600" dirty="0"/>
          </a:p>
          <a:p>
            <a:pPr eaLnBrk="0" hangingPunct="0"/>
            <a:r>
              <a:rPr lang="en-CA" sz="2600" dirty="0"/>
              <a:t>The head of the assembly was to act as a prime minister with executive </a:t>
            </a:r>
            <a:r>
              <a:rPr lang="en-CA" sz="2600" dirty="0" smtClean="0"/>
              <a:t>powers</a:t>
            </a:r>
            <a:endParaRPr lang="en-US" sz="2600" dirty="0"/>
          </a:p>
          <a:p>
            <a:pPr eaLnBrk="0" hangingPunct="0"/>
            <a:r>
              <a:rPr lang="en-CA" sz="2600" dirty="0"/>
              <a:t>This prime minister could then choose members from the assembly to be on the executive </a:t>
            </a:r>
            <a:r>
              <a:rPr lang="en-CA" sz="2600" dirty="0" smtClean="0"/>
              <a:t>council</a:t>
            </a:r>
            <a:endParaRPr lang="en-US" sz="2600" dirty="0"/>
          </a:p>
          <a:p>
            <a:pPr eaLnBrk="0" hangingPunct="0"/>
            <a:r>
              <a:rPr lang="en-CA" sz="2600" dirty="0"/>
              <a:t>If the cabinet lost the confidence of the majority it had to resign</a:t>
            </a:r>
            <a:endParaRPr lang="en-US" sz="2600" dirty="0"/>
          </a:p>
          <a:p>
            <a:pPr eaLnBrk="0" hangingPunct="0"/>
            <a:r>
              <a:rPr lang="en-CA" sz="2600" dirty="0"/>
              <a:t>Elgin promised to not use his veto or appoint </a:t>
            </a:r>
            <a:r>
              <a:rPr lang="en-CA" sz="2600" dirty="0" smtClean="0"/>
              <a:t>officials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807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78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of Responsible Government: 1848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638301"/>
            <a:ext cx="7810499" cy="4078288"/>
          </a:xfrm>
        </p:spPr>
      </p:pic>
    </p:spTree>
    <p:extLst>
      <p:ext uri="{BB962C8B-B14F-4D97-AF65-F5344CB8AC3E}">
        <p14:creationId xmlns:p14="http://schemas.microsoft.com/office/powerpoint/2010/main" val="427354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1227</TotalTime>
  <Words>601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ACT OF UNION</vt:lpstr>
      <vt:lpstr>Act of Union</vt:lpstr>
      <vt:lpstr>Act of Union Map 1840</vt:lpstr>
      <vt:lpstr>Government Form: Act of Union</vt:lpstr>
      <vt:lpstr>Form Continued:</vt:lpstr>
      <vt:lpstr>Political Changes</vt:lpstr>
      <vt:lpstr>Moderates that Championed Responsible Government</vt:lpstr>
      <vt:lpstr>Drive for Responsible Government</vt:lpstr>
      <vt:lpstr>Form of Responsible Government: 1848</vt:lpstr>
      <vt:lpstr>First Challenge to Responsible Government</vt:lpstr>
      <vt:lpstr>Parliament of Montreal</vt:lpstr>
      <vt:lpstr>1848-1850’s</vt:lpstr>
      <vt:lpstr>What economic changes took place following the Act of Union ? </vt:lpstr>
      <vt:lpstr>Reciprocity Agreement</vt:lpstr>
      <vt:lpstr>Further Improvements to transportation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OF UNION</dc:title>
  <dc:creator>35-student</dc:creator>
  <cp:lastModifiedBy>Anthony Andreoli</cp:lastModifiedBy>
  <cp:revision>10</cp:revision>
  <dcterms:created xsi:type="dcterms:W3CDTF">2016-03-11T14:55:35Z</dcterms:created>
  <dcterms:modified xsi:type="dcterms:W3CDTF">2019-11-18T14:59:00Z</dcterms:modified>
</cp:coreProperties>
</file>