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dUGDPKOGepM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9D5DF-F098-4B94-AB66-F795F93E11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Article Outline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D244A-75B9-47E4-85A0-D5A97A8279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71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FA24D-B1D4-46B9-AA65-CE6C3AAF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Quick video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3B13F4-43C8-4DC2-A2EE-5A15E981ED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2269" y="441935"/>
            <a:ext cx="9613859" cy="3589575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3F45F-FEC9-4320-BE1B-87555900E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Finding something you know is the most important</a:t>
            </a:r>
          </a:p>
          <a:p>
            <a:endParaRPr lang="en-CA" dirty="0"/>
          </a:p>
        </p:txBody>
      </p:sp>
      <p:pic>
        <p:nvPicPr>
          <p:cNvPr id="5" name="Online Media 4" title="Writing Feature Articles">
            <a:hlinkClick r:id="" action="ppaction://media"/>
            <a:extLst>
              <a:ext uri="{FF2B5EF4-FFF2-40B4-BE49-F238E27FC236}">
                <a16:creationId xmlns:a16="http://schemas.microsoft.com/office/drawing/2014/main" id="{13EFD487-B53D-458A-A759-A68E785206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204" y="111856"/>
            <a:ext cx="9947924" cy="459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7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39825-CFE3-49DF-BC1E-84784B969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103F4-3FCC-40EE-B428-6588A94E8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69" y="2032073"/>
            <a:ext cx="10796062" cy="482592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Language choice can be formal or informal depending on topic.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The use of informal, colloquial (slang) and first-person narrative creates a personal tone to the piece.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Uses mainly present tense.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Variety of long and short sentences. 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Contractions are acceptable (didn’t, it’s, that’s, we’ll).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Relevant jargon adds authenticity to information and opinions presented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36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2028-749E-461B-A764-5D6FC8152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VOICE</a:t>
            </a:r>
          </a:p>
        </p:txBody>
      </p:sp>
      <p:pic>
        <p:nvPicPr>
          <p:cNvPr id="6" name="Picture Placeholder 5" descr="A picture containing person, looking, man, front&#10;&#10;Description automatically generated">
            <a:extLst>
              <a:ext uri="{FF2B5EF4-FFF2-40B4-BE49-F238E27FC236}">
                <a16:creationId xmlns:a16="http://schemas.microsoft.com/office/drawing/2014/main" id="{B13AB3BA-8891-434B-8E05-245DDD7D91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595" r="7595"/>
          <a:stretch>
            <a:fillRect/>
          </a:stretch>
        </p:blipFill>
        <p:spPr>
          <a:xfrm>
            <a:off x="4868333" y="2336874"/>
            <a:ext cx="7032935" cy="452112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48D29-35C1-4823-A212-EA51A86AE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025748"/>
            <a:ext cx="4868333" cy="4832251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Features articles use a mix of first, second or third person as appropriate.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First person (I, me, my, we, us, our) can be used to establish a relationship with the reader, a relationship with the person who has died and to possibly explain anecdotes. 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Third person is used where the speaker is providing a personal history of the deceased or an outline of their life</a:t>
            </a:r>
            <a:endParaRPr lang="en-C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9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E35E-2F24-4512-AC07-389FCBF3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Grammar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F0878-2559-424C-8600-2EDA2DB7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511679" cy="452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Use of anecdotes or background information to maintain reader interest.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Facts or evidence validates the writer's viewpoints.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Figurative language may be used to engage the reader’s imagination (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eg.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imagery, simile, description).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Direct quotes can personalize the topic.</a:t>
            </a:r>
            <a:endParaRPr lang="en-C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5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4300F9-B948-4171-AD91-1F160A6CD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3228"/>
            <a:ext cx="4816444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Introduction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CACE7-F552-42B1-9CAA-319CD09E5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977794"/>
            <a:ext cx="4632834" cy="488020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Headline: </a:t>
            </a:r>
            <a:r>
              <a:rPr lang="en-US" sz="2000" dirty="0">
                <a:solidFill>
                  <a:schemeClr val="accent5"/>
                </a:solidFill>
              </a:rPr>
              <a:t>to identify the focus of the feature; attention grabbing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By-line: </a:t>
            </a:r>
            <a:r>
              <a:rPr lang="en-US" sz="2000" dirty="0">
                <a:solidFill>
                  <a:schemeClr val="accent5"/>
                </a:solidFill>
              </a:rPr>
              <a:t>to identify the expert or journalist writing the report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Hook:</a:t>
            </a:r>
            <a:r>
              <a:rPr lang="en-US" sz="2000" dirty="0">
                <a:solidFill>
                  <a:schemeClr val="accent5"/>
                </a:solidFill>
              </a:rPr>
              <a:t> An interesting first sentence to ‘hook’ readers’ attention and establish a point of view through a direct statement, example or hypothetical question.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Introductory paragraph: </a:t>
            </a:r>
            <a:r>
              <a:rPr lang="en-US" sz="2000" dirty="0">
                <a:solidFill>
                  <a:schemeClr val="accent5"/>
                </a:solidFill>
              </a:rPr>
              <a:t>This paragraph expands on the hook and establishes the writer’s tone and focus for the article.</a:t>
            </a:r>
          </a:p>
        </p:txBody>
      </p:sp>
      <p:pic>
        <p:nvPicPr>
          <p:cNvPr id="6" name="Picture Placeholder 5" descr="A picture containing food&#10;&#10;Description automatically generated">
            <a:extLst>
              <a:ext uri="{FF2B5EF4-FFF2-40B4-BE49-F238E27FC236}">
                <a16:creationId xmlns:a16="http://schemas.microsoft.com/office/drawing/2014/main" id="{E2C18A67-E0F8-47A2-B756-2948648CCD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322" b="322"/>
          <a:stretch>
            <a:fillRect/>
          </a:stretch>
        </p:blipFill>
        <p:spPr>
          <a:xfrm>
            <a:off x="5259629" y="1350036"/>
            <a:ext cx="6269479" cy="415792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69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E505F-B7E9-49E7-B2E3-CA48F8BA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BODY</a:t>
            </a:r>
          </a:p>
        </p:txBody>
      </p:sp>
      <p:pic>
        <p:nvPicPr>
          <p:cNvPr id="6" name="Picture Placeholder 5" descr="A car parked in front of a house&#10;&#10;Description automatically generated">
            <a:extLst>
              <a:ext uri="{FF2B5EF4-FFF2-40B4-BE49-F238E27FC236}">
                <a16:creationId xmlns:a16="http://schemas.microsoft.com/office/drawing/2014/main" id="{869045CF-04E1-46B2-AE6E-C10517297E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6" b="256"/>
          <a:stretch>
            <a:fillRect/>
          </a:stretch>
        </p:blipFill>
        <p:spPr>
          <a:xfrm>
            <a:off x="4678017" y="1974574"/>
            <a:ext cx="7513983" cy="488342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95B40-5332-408C-8534-E217982F0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974574"/>
            <a:ext cx="4556579" cy="488342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Paragraph 2: </a:t>
            </a:r>
            <a:r>
              <a:rPr lang="en-US" dirty="0">
                <a:solidFill>
                  <a:schemeClr val="bg1"/>
                </a:solidFill>
              </a:rPr>
              <a:t>first main point. An explanation of how this person/issue has affected society. This should be an interpretation of events in the author’s own words.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/>
                </a:solidFill>
              </a:rPr>
              <a:t>Paragraph 3 onwards</a:t>
            </a:r>
            <a:r>
              <a:rPr lang="en-US" dirty="0">
                <a:solidFill>
                  <a:schemeClr val="bg1"/>
                </a:solidFill>
              </a:rPr>
              <a:t>: furthers main points by explaining interesting events or achievements about the person/issue to inform the reader further.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Facts, evidence, quotes, challenging questions to the reader, opinions are included in these paragraphs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Photographs, tables, diagrams and graphs accompany the text in feature articles to provide evidence to support the author’s explanation and interpretation of the person/issue/events 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5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F9CB2-9A37-4E41-BCB4-73A955E0D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</a:p>
        </p:txBody>
      </p:sp>
      <p:pic>
        <p:nvPicPr>
          <p:cNvPr id="6" name="Picture Placeholder 5" descr="A group of people standing next to a brick wall&#10;&#10;Description automatically generated">
            <a:extLst>
              <a:ext uri="{FF2B5EF4-FFF2-40B4-BE49-F238E27FC236}">
                <a16:creationId xmlns:a16="http://schemas.microsoft.com/office/drawing/2014/main" id="{1F9174D3-F364-42B1-AA9E-F3C238C7CC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128" b="25128"/>
          <a:stretch>
            <a:fillRect/>
          </a:stretch>
        </p:blipFill>
        <p:spPr>
          <a:xfrm>
            <a:off x="4868333" y="2019869"/>
            <a:ext cx="7336768" cy="483813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06F0C-D143-4029-90A2-AAE63C0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2019869"/>
            <a:ext cx="4868332" cy="483813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concluding paragraph should leave a lasting impression by: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 Reminding the reader of the article's main idea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Suggesting an appropriate course of action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Encouraging a change of attitude or opinion</a:t>
            </a:r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423</Words>
  <Application>Microsoft Office PowerPoint</Application>
  <PresentationFormat>Widescreen</PresentationFormat>
  <Paragraphs>50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Berlin</vt:lpstr>
      <vt:lpstr>Article Outline</vt:lpstr>
      <vt:lpstr>Quick video</vt:lpstr>
      <vt:lpstr>Grammar</vt:lpstr>
      <vt:lpstr>VOICE</vt:lpstr>
      <vt:lpstr>Grammar Continued</vt:lpstr>
      <vt:lpstr>Introduction</vt:lpstr>
      <vt:lpstr>BODY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 Outline</dc:title>
  <dc:creator>Anthony Andreoli</dc:creator>
  <cp:lastModifiedBy>Anthony Andreoli</cp:lastModifiedBy>
  <cp:revision>4</cp:revision>
  <dcterms:created xsi:type="dcterms:W3CDTF">2020-05-31T18:41:51Z</dcterms:created>
  <dcterms:modified xsi:type="dcterms:W3CDTF">2020-05-31T19:12:56Z</dcterms:modified>
</cp:coreProperties>
</file>