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1" r:id="rId12"/>
    <p:sldId id="266" r:id="rId13"/>
    <p:sldId id="267" r:id="rId14"/>
    <p:sldId id="270" r:id="rId15"/>
    <p:sldId id="268" r:id="rId16"/>
    <p:sldId id="269" r:id="rId17"/>
    <p:sldId id="271" r:id="rId18"/>
    <p:sldId id="272" r:id="rId19"/>
    <p:sldId id="274" r:id="rId20"/>
    <p:sldId id="273" r:id="rId21"/>
    <p:sldId id="278" r:id="rId22"/>
    <p:sldId id="275" r:id="rId23"/>
    <p:sldId id="276" r:id="rId24"/>
    <p:sldId id="277" r:id="rId25"/>
    <p:sldId id="279"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11/28/2017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11/28/2017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11/28/2017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11/28/2017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11/28/2017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11/28/2017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7680" y="4960137"/>
            <a:ext cx="7772400" cy="1463040"/>
          </a:xfrm>
        </p:spPr>
        <p:txBody>
          <a:bodyPr/>
          <a:lstStyle/>
          <a:p>
            <a:r>
              <a:rPr lang="en-US" dirty="0" smtClean="0"/>
              <a:t>Changes in the 19</a:t>
            </a:r>
            <a:r>
              <a:rPr lang="en-US" baseline="30000" dirty="0" smtClean="0"/>
              <a:t>th</a:t>
            </a:r>
            <a:r>
              <a:rPr lang="en-US" dirty="0" smtClean="0"/>
              <a:t>  and  Early 20</a:t>
            </a:r>
            <a:r>
              <a:rPr lang="en-US" baseline="30000" dirty="0" smtClean="0"/>
              <a:t>th</a:t>
            </a:r>
            <a:r>
              <a:rPr lang="en-US" dirty="0" smtClean="0"/>
              <a:t> Centuries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39378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06680"/>
            <a:ext cx="9720072" cy="883920"/>
          </a:xfrm>
        </p:spPr>
        <p:txBody>
          <a:bodyPr/>
          <a:lstStyle/>
          <a:p>
            <a:r>
              <a:rPr lang="en-US" dirty="0" smtClean="0"/>
              <a:t>Political Changes</a:t>
            </a:r>
            <a:endParaRPr lang="en-US" dirty="0"/>
          </a:p>
        </p:txBody>
      </p:sp>
      <p:sp>
        <p:nvSpPr>
          <p:cNvPr id="3" name="Content Placeholder 2"/>
          <p:cNvSpPr>
            <a:spLocks noGrp="1"/>
          </p:cNvSpPr>
          <p:nvPr>
            <p:ph idx="1"/>
          </p:nvPr>
        </p:nvSpPr>
        <p:spPr>
          <a:xfrm>
            <a:off x="1024127" y="807720"/>
            <a:ext cx="9720073" cy="6187440"/>
          </a:xfrm>
        </p:spPr>
        <p:txBody>
          <a:bodyPr>
            <a:normAutofit fontScale="92500" lnSpcReduction="20000"/>
          </a:bodyPr>
          <a:lstStyle/>
          <a:p>
            <a:pPr marL="0" lvl="0" indent="0">
              <a:buNone/>
            </a:pPr>
            <a:r>
              <a:rPr lang="en-US" sz="2400" dirty="0" smtClean="0"/>
              <a:t>Wilfred Laurier is elected in 1896 and he adopted policies to strengthen Canadian Autonomy, national unity and promote development.</a:t>
            </a:r>
          </a:p>
          <a:p>
            <a:pPr marL="0" lvl="0" indent="0">
              <a:buNone/>
            </a:pPr>
            <a:endParaRPr lang="en-US" sz="2400" dirty="0"/>
          </a:p>
          <a:p>
            <a:pPr marL="0" lvl="0" indent="0">
              <a:buNone/>
            </a:pPr>
            <a:r>
              <a:rPr lang="en-US" sz="2400" dirty="0" smtClean="0"/>
              <a:t>Since Canada was seeing benefits of the National Policy, Laurier focused its attention on improving the Immigration policies</a:t>
            </a:r>
          </a:p>
          <a:p>
            <a:pPr lvl="0"/>
            <a:endParaRPr lang="en-US" sz="2400" dirty="0"/>
          </a:p>
          <a:p>
            <a:pPr lvl="0"/>
            <a:r>
              <a:rPr lang="en-US" sz="2400" dirty="0" smtClean="0"/>
              <a:t>Laurier published brochures, posters in several languages to invite people to Canada, Immigration offices in large European cities, offering free land to immigrants, and they even paid immigrants’ passages to Canada</a:t>
            </a:r>
          </a:p>
          <a:p>
            <a:pPr lvl="0"/>
            <a:endParaRPr lang="en-US" sz="2400" dirty="0"/>
          </a:p>
          <a:p>
            <a:pPr lvl="0"/>
            <a:r>
              <a:rPr lang="en-US" sz="2400" dirty="0" smtClean="0"/>
              <a:t>This led to the creation of Saskatchewan and Alberta in 1905</a:t>
            </a:r>
          </a:p>
          <a:p>
            <a:pPr lvl="0"/>
            <a:endParaRPr lang="en-US" sz="2400" dirty="0"/>
          </a:p>
          <a:p>
            <a:pPr lvl="0"/>
            <a:r>
              <a:rPr lang="en-US" sz="2400" dirty="0" smtClean="0"/>
              <a:t>It also led to the rise of Xenophobia(fear of foreigners) </a:t>
            </a:r>
          </a:p>
          <a:p>
            <a:pPr lvl="0"/>
            <a:endParaRPr lang="en-US" sz="2400" dirty="0"/>
          </a:p>
          <a:p>
            <a:pPr lvl="0"/>
            <a:r>
              <a:rPr lang="en-US" sz="2400" dirty="0" smtClean="0"/>
              <a:t>Many people settled in “ghettos” in an attempt to save their culture which was not met favorably by western European citizens and led to laws limiting access to Canada for certain minorities</a:t>
            </a:r>
          </a:p>
          <a:p>
            <a:pPr lvl="0"/>
            <a:endParaRPr lang="en-US" sz="2400" dirty="0"/>
          </a:p>
          <a:p>
            <a:pPr lvl="0"/>
            <a:endParaRPr lang="en-US" sz="2400" dirty="0" smtClean="0"/>
          </a:p>
          <a:p>
            <a:pPr lvl="0"/>
            <a:endParaRPr lang="en-US" sz="2400" dirty="0" smtClean="0"/>
          </a:p>
        </p:txBody>
      </p:sp>
    </p:spTree>
    <p:extLst>
      <p:ext uri="{BB962C8B-B14F-4D97-AF65-F5344CB8AC3E}">
        <p14:creationId xmlns:p14="http://schemas.microsoft.com/office/powerpoint/2010/main" val="2717837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0"/>
            <a:ext cx="9720072" cy="596900"/>
          </a:xfrm>
        </p:spPr>
        <p:txBody>
          <a:bodyPr>
            <a:normAutofit fontScale="90000"/>
          </a:bodyPr>
          <a:lstStyle/>
          <a:p>
            <a:r>
              <a:rPr lang="en-US" dirty="0" smtClean="0"/>
              <a:t>British Imperialism and Nationalism</a:t>
            </a:r>
            <a:endParaRPr lang="en-US" dirty="0"/>
          </a:p>
        </p:txBody>
      </p:sp>
      <p:sp>
        <p:nvSpPr>
          <p:cNvPr id="3" name="Content Placeholder 2"/>
          <p:cNvSpPr>
            <a:spLocks noGrp="1"/>
          </p:cNvSpPr>
          <p:nvPr>
            <p:ph idx="1"/>
          </p:nvPr>
        </p:nvSpPr>
        <p:spPr>
          <a:xfrm>
            <a:off x="165100" y="596900"/>
            <a:ext cx="12026900" cy="6261100"/>
          </a:xfrm>
        </p:spPr>
        <p:txBody>
          <a:bodyPr>
            <a:normAutofit/>
          </a:bodyPr>
          <a:lstStyle/>
          <a:p>
            <a:pPr lvl="0"/>
            <a:r>
              <a:rPr lang="en-US" sz="2000" dirty="0"/>
              <a:t>By 1900, British imperialist policy allowed it to extend its control over large parts of the world. </a:t>
            </a:r>
          </a:p>
          <a:p>
            <a:pPr lvl="0"/>
            <a:endParaRPr lang="en-US" sz="2000" dirty="0"/>
          </a:p>
          <a:p>
            <a:pPr lvl="0"/>
            <a:r>
              <a:rPr lang="en-US" sz="2000" dirty="0"/>
              <a:t>Many English­ Canadians wanted the government of Canada to support Britain in her wars.  Their nationalism was British and gained pride being part of the empire.</a:t>
            </a:r>
          </a:p>
          <a:p>
            <a:pPr lvl="0"/>
            <a:endParaRPr lang="en-US" sz="2000" dirty="0"/>
          </a:p>
          <a:p>
            <a:pPr lvl="0"/>
            <a:r>
              <a:rPr lang="en-US" sz="2000" dirty="0"/>
              <a:t>The French Canadians thought we should Focus on Canada.  Their Nationalism was for Canada and wished to be independent of Britain’s wars.</a:t>
            </a:r>
          </a:p>
          <a:p>
            <a:pPr lvl="0"/>
            <a:endParaRPr lang="en-US" sz="2000" dirty="0"/>
          </a:p>
          <a:p>
            <a:pPr lvl="0"/>
            <a:r>
              <a:rPr lang="en-US" sz="2000" dirty="0"/>
              <a:t>A third view is that Canada had an important relationship with Britain but should also be independent and make a name foe ourselves in the World </a:t>
            </a:r>
            <a:r>
              <a:rPr lang="en-US" sz="2000" dirty="0" smtClean="0"/>
              <a:t>community</a:t>
            </a:r>
            <a:endParaRPr lang="en-US" sz="2000" dirty="0"/>
          </a:p>
          <a:p>
            <a:pPr lvl="0"/>
            <a:endParaRPr lang="en-US" sz="2000" dirty="0"/>
          </a:p>
          <a:p>
            <a:pPr lvl="0"/>
            <a:r>
              <a:rPr lang="en-US" sz="2000" i="1" dirty="0"/>
              <a:t>These two view points led to tensions between the French and English on 4 major </a:t>
            </a:r>
            <a:r>
              <a:rPr lang="en-US" sz="2000" i="1" dirty="0" smtClean="0"/>
              <a:t>issues while Laurier attempted to moderate between them</a:t>
            </a:r>
            <a:endParaRPr lang="en-US" sz="2000" i="1" dirty="0"/>
          </a:p>
          <a:p>
            <a:pPr lvl="0"/>
            <a:r>
              <a:rPr lang="en-US" sz="2000" dirty="0"/>
              <a:t>1. Manitoba Schools Question, 2) The Boer War 3) The Naval Question </a:t>
            </a:r>
          </a:p>
          <a:p>
            <a:pPr lvl="0"/>
            <a:r>
              <a:rPr lang="en-US" sz="2000" dirty="0"/>
              <a:t>4) World War I</a:t>
            </a:r>
          </a:p>
          <a:p>
            <a:endParaRPr lang="en-US" dirty="0"/>
          </a:p>
        </p:txBody>
      </p:sp>
    </p:spTree>
    <p:extLst>
      <p:ext uri="{BB962C8B-B14F-4D97-AF65-F5344CB8AC3E}">
        <p14:creationId xmlns:p14="http://schemas.microsoft.com/office/powerpoint/2010/main" val="4196161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21920"/>
            <a:ext cx="9720072" cy="822960"/>
          </a:xfrm>
        </p:spPr>
        <p:txBody>
          <a:bodyPr/>
          <a:lstStyle/>
          <a:p>
            <a:r>
              <a:rPr lang="en-US" dirty="0" smtClean="0"/>
              <a:t>Manitoba School Question</a:t>
            </a:r>
            <a:endParaRPr lang="en-US" dirty="0"/>
          </a:p>
        </p:txBody>
      </p:sp>
      <p:sp>
        <p:nvSpPr>
          <p:cNvPr id="3" name="Content Placeholder 2"/>
          <p:cNvSpPr>
            <a:spLocks noGrp="1"/>
          </p:cNvSpPr>
          <p:nvPr>
            <p:ph idx="1"/>
          </p:nvPr>
        </p:nvSpPr>
        <p:spPr>
          <a:xfrm>
            <a:off x="1024128" y="807720"/>
            <a:ext cx="9720073" cy="6050280"/>
          </a:xfrm>
        </p:spPr>
        <p:txBody>
          <a:bodyPr>
            <a:normAutofit lnSpcReduction="10000"/>
          </a:bodyPr>
          <a:lstStyle/>
          <a:p>
            <a:r>
              <a:rPr lang="en-US" sz="2400" dirty="0"/>
              <a:t>When the Province of Manitoba was created in 1870, the Métis were guaranteed by the Manitoba Act, that the dual school system (Catholic and Protestant schools) already in existence,  would continue to exist</a:t>
            </a:r>
            <a:r>
              <a:rPr lang="en-US" sz="2400" dirty="0" smtClean="0"/>
              <a:t>.</a:t>
            </a:r>
          </a:p>
          <a:p>
            <a:endParaRPr lang="en-US" sz="2400" dirty="0"/>
          </a:p>
          <a:p>
            <a:r>
              <a:rPr lang="en-US" sz="2400" dirty="0"/>
              <a:t>However, by 1890, the Manitoba government, now dominated by English Protestants, passed a bill withdrawing financial support for separate French schools. </a:t>
            </a:r>
            <a:endParaRPr lang="en-US" sz="2400" dirty="0" smtClean="0"/>
          </a:p>
          <a:p>
            <a:endParaRPr lang="en-US" sz="2400" dirty="0"/>
          </a:p>
          <a:p>
            <a:r>
              <a:rPr lang="en-US" sz="2400" dirty="0" smtClean="0"/>
              <a:t>A </a:t>
            </a:r>
            <a:r>
              <a:rPr lang="en-US" sz="2400" dirty="0"/>
              <a:t>single secular educational school system was created instead</a:t>
            </a:r>
            <a:r>
              <a:rPr lang="en-US" sz="2400" dirty="0" smtClean="0"/>
              <a:t>.</a:t>
            </a:r>
          </a:p>
          <a:p>
            <a:endParaRPr lang="en-US" sz="2400" dirty="0"/>
          </a:p>
          <a:p>
            <a:r>
              <a:rPr lang="en-US" sz="2400" dirty="0"/>
              <a:t>This conflict angered the Métis and many French-Canadians, especially in Quebec</a:t>
            </a:r>
            <a:r>
              <a:rPr lang="en-US" sz="2400" dirty="0" smtClean="0"/>
              <a:t>.</a:t>
            </a:r>
          </a:p>
          <a:p>
            <a:endParaRPr lang="en-US" sz="2400" dirty="0"/>
          </a:p>
          <a:p>
            <a:r>
              <a:rPr lang="en-US" sz="2400" dirty="0" smtClean="0"/>
              <a:t> </a:t>
            </a:r>
            <a:r>
              <a:rPr lang="en-US" sz="2400" dirty="0"/>
              <a:t>It pitted French against English and Catholics against Protestants and helped Wilfred Laurier become Prime Minister of Canada in 1896.</a:t>
            </a:r>
          </a:p>
          <a:p>
            <a:endParaRPr lang="en-US" dirty="0"/>
          </a:p>
        </p:txBody>
      </p:sp>
    </p:spTree>
    <p:extLst>
      <p:ext uri="{BB962C8B-B14F-4D97-AF65-F5344CB8AC3E}">
        <p14:creationId xmlns:p14="http://schemas.microsoft.com/office/powerpoint/2010/main" val="3526259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37160"/>
            <a:ext cx="9720072" cy="762000"/>
          </a:xfrm>
        </p:spPr>
        <p:txBody>
          <a:bodyPr/>
          <a:lstStyle/>
          <a:p>
            <a:r>
              <a:rPr lang="en-US" dirty="0" smtClean="0"/>
              <a:t>Boer War</a:t>
            </a:r>
            <a:endParaRPr lang="en-US" dirty="0"/>
          </a:p>
        </p:txBody>
      </p:sp>
      <p:sp>
        <p:nvSpPr>
          <p:cNvPr id="3" name="Content Placeholder 2"/>
          <p:cNvSpPr>
            <a:spLocks noGrp="1"/>
          </p:cNvSpPr>
          <p:nvPr>
            <p:ph idx="1"/>
          </p:nvPr>
        </p:nvSpPr>
        <p:spPr>
          <a:xfrm>
            <a:off x="1024128" y="899160"/>
            <a:ext cx="10710672" cy="5958840"/>
          </a:xfrm>
        </p:spPr>
        <p:txBody>
          <a:bodyPr>
            <a:noAutofit/>
          </a:bodyPr>
          <a:lstStyle/>
          <a:p>
            <a:r>
              <a:rPr lang="en-US" sz="2300" dirty="0"/>
              <a:t>The Boer War was a war between the Boers (Dutch settlers), who lived in the British colony of South Africa, and Britain. </a:t>
            </a:r>
          </a:p>
          <a:p>
            <a:r>
              <a:rPr lang="en-US" sz="2300" dirty="0" smtClean="0"/>
              <a:t>Canada </a:t>
            </a:r>
            <a:r>
              <a:rPr lang="en-US" sz="2300" dirty="0"/>
              <a:t>got involved because Britain wanted her colonies to support her with money and troops. </a:t>
            </a:r>
            <a:endParaRPr lang="en-US" sz="2300" dirty="0" smtClean="0"/>
          </a:p>
          <a:p>
            <a:endParaRPr lang="en-US" sz="2300" dirty="0"/>
          </a:p>
          <a:p>
            <a:r>
              <a:rPr lang="en-US" sz="2300" dirty="0"/>
              <a:t>This demand divided French and English Canadians</a:t>
            </a:r>
            <a:r>
              <a:rPr lang="en-US" sz="2300" dirty="0" smtClean="0"/>
              <a:t>:</a:t>
            </a:r>
          </a:p>
          <a:p>
            <a:endParaRPr lang="en-US" sz="2300" dirty="0"/>
          </a:p>
          <a:p>
            <a:r>
              <a:rPr lang="en-US" sz="2300" dirty="0"/>
              <a:t>English Canadians urged Laurier to pass an act which would officially send troops to Britain's aid. </a:t>
            </a:r>
            <a:endParaRPr lang="en-US" sz="2300" dirty="0" smtClean="0"/>
          </a:p>
          <a:p>
            <a:endParaRPr lang="en-US" sz="2300" dirty="0" smtClean="0"/>
          </a:p>
          <a:p>
            <a:r>
              <a:rPr lang="en-US" sz="2300" dirty="0"/>
              <a:t>French Canadian nationalists, led by Henri Bourassa, strongly opposed sending military aid since Canada's interests were not involved. </a:t>
            </a:r>
          </a:p>
          <a:p>
            <a:r>
              <a:rPr lang="en-US" sz="2300" dirty="0"/>
              <a:t>Laurier compromised by providing equipment and transportation for Canadians who volunteered to join the British army in South Africa</a:t>
            </a:r>
          </a:p>
        </p:txBody>
      </p:sp>
    </p:spTree>
    <p:extLst>
      <p:ext uri="{BB962C8B-B14F-4D97-AF65-F5344CB8AC3E}">
        <p14:creationId xmlns:p14="http://schemas.microsoft.com/office/powerpoint/2010/main" val="42285070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Cold war in England</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86459" y="792480"/>
            <a:ext cx="6443031" cy="4861560"/>
          </a:xfrm>
        </p:spPr>
      </p:pic>
      <p:sp>
        <p:nvSpPr>
          <p:cNvPr id="4" name="Text Placeholder 3"/>
          <p:cNvSpPr>
            <a:spLocks noGrp="1"/>
          </p:cNvSpPr>
          <p:nvPr>
            <p:ph type="body" sz="half" idx="2"/>
          </p:nvPr>
        </p:nvSpPr>
        <p:spPr/>
        <p:txBody>
          <a:bodyPr>
            <a:noAutofit/>
          </a:bodyPr>
          <a:lstStyle/>
          <a:p>
            <a:r>
              <a:rPr lang="en-US" sz="2400" dirty="0"/>
              <a:t>British defense policy was to ensure that the British navy was at least the size of the next two largest </a:t>
            </a:r>
            <a:r>
              <a:rPr lang="en-US" sz="2400" dirty="0" smtClean="0"/>
              <a:t>navies</a:t>
            </a:r>
          </a:p>
          <a:p>
            <a:endParaRPr lang="en-US" sz="2400" dirty="0"/>
          </a:p>
          <a:p>
            <a:r>
              <a:rPr lang="en-US" sz="2400" dirty="0"/>
              <a:t>Britain managed to build HMS </a:t>
            </a:r>
            <a:r>
              <a:rPr lang="en-US" sz="2400" i="1" dirty="0"/>
              <a:t>Dreadnought</a:t>
            </a:r>
            <a:r>
              <a:rPr lang="en-US" sz="2400" dirty="0"/>
              <a:t> in just 14 </a:t>
            </a:r>
            <a:r>
              <a:rPr lang="en-US" sz="2400" dirty="0" smtClean="0"/>
              <a:t>months</a:t>
            </a:r>
            <a:r>
              <a:rPr lang="en-US" sz="2400" baseline="30000" dirty="0"/>
              <a:t> </a:t>
            </a:r>
            <a:r>
              <a:rPr lang="en-US" sz="2400" dirty="0" smtClean="0"/>
              <a:t>and </a:t>
            </a:r>
            <a:r>
              <a:rPr lang="en-US" sz="2400" dirty="0"/>
              <a:t>by the start of the First World War Britain had 49 battleships, compared with Germany's 29</a:t>
            </a:r>
          </a:p>
        </p:txBody>
      </p:sp>
    </p:spTree>
    <p:extLst>
      <p:ext uri="{BB962C8B-B14F-4D97-AF65-F5344CB8AC3E}">
        <p14:creationId xmlns:p14="http://schemas.microsoft.com/office/powerpoint/2010/main" val="2516847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0"/>
            <a:ext cx="9720072" cy="1143000"/>
          </a:xfrm>
        </p:spPr>
        <p:txBody>
          <a:bodyPr>
            <a:normAutofit/>
          </a:bodyPr>
          <a:lstStyle/>
          <a:p>
            <a:r>
              <a:rPr lang="en-US" dirty="0" smtClean="0"/>
              <a:t>Naval Question</a:t>
            </a:r>
            <a:endParaRPr lang="en-US" dirty="0"/>
          </a:p>
        </p:txBody>
      </p:sp>
      <p:sp>
        <p:nvSpPr>
          <p:cNvPr id="3" name="Content Placeholder 2"/>
          <p:cNvSpPr>
            <a:spLocks noGrp="1"/>
          </p:cNvSpPr>
          <p:nvPr>
            <p:ph idx="1"/>
          </p:nvPr>
        </p:nvSpPr>
        <p:spPr>
          <a:xfrm>
            <a:off x="1024128" y="1493520"/>
            <a:ext cx="9720073" cy="5364480"/>
          </a:xfrm>
        </p:spPr>
        <p:txBody>
          <a:bodyPr>
            <a:normAutofit/>
          </a:bodyPr>
          <a:lstStyle/>
          <a:p>
            <a:r>
              <a:rPr lang="en-US" b="1" dirty="0"/>
              <a:t>By 1909, Great Britain and Germany were involved in a </a:t>
            </a:r>
            <a:r>
              <a:rPr lang="en-US" b="1" dirty="0" smtClean="0"/>
              <a:t>naval-building </a:t>
            </a:r>
            <a:r>
              <a:rPr lang="en-US" b="1" dirty="0"/>
              <a:t>race</a:t>
            </a:r>
            <a:r>
              <a:rPr lang="en-US" b="1" dirty="0" smtClean="0"/>
              <a:t>.</a:t>
            </a:r>
          </a:p>
          <a:p>
            <a:endParaRPr lang="en-US" b="1" dirty="0" smtClean="0"/>
          </a:p>
          <a:p>
            <a:r>
              <a:rPr lang="en-US" b="1" dirty="0" smtClean="0"/>
              <a:t> </a:t>
            </a:r>
            <a:r>
              <a:rPr lang="en-US" b="1" dirty="0"/>
              <a:t>Great Britain  wanted her colonies to contribute financially in building up the Royal Navy to counter Germany's growing strength</a:t>
            </a:r>
            <a:r>
              <a:rPr lang="en-US" b="1" dirty="0" smtClean="0"/>
              <a:t>.</a:t>
            </a:r>
          </a:p>
          <a:p>
            <a:pPr marL="0" indent="0">
              <a:buNone/>
            </a:pPr>
            <a:endParaRPr lang="en-US" b="1" dirty="0" smtClean="0"/>
          </a:p>
          <a:p>
            <a:pPr marL="0" indent="0">
              <a:buNone/>
            </a:pPr>
            <a:r>
              <a:rPr lang="en-US" b="1" dirty="0" smtClean="0"/>
              <a:t> </a:t>
            </a:r>
            <a:r>
              <a:rPr lang="en-US" b="1" dirty="0"/>
              <a:t>The choice for Prime Minister Laurier was whether to make financial contributions or to build a Canadian navy.</a:t>
            </a:r>
            <a:endParaRPr lang="en-US" dirty="0"/>
          </a:p>
          <a:p>
            <a:endParaRPr lang="en-US" b="1" dirty="0" smtClean="0"/>
          </a:p>
          <a:p>
            <a:r>
              <a:rPr lang="en-US" b="1" dirty="0" smtClean="0"/>
              <a:t>In </a:t>
            </a:r>
            <a:r>
              <a:rPr lang="en-US" b="1" dirty="0"/>
              <a:t>the Naval Service Bill, Laurier proposed to use the money to build a Canadian navy.</a:t>
            </a:r>
            <a:endParaRPr lang="en-US" dirty="0"/>
          </a:p>
          <a:p>
            <a:endParaRPr lang="en-US" dirty="0"/>
          </a:p>
        </p:txBody>
      </p:sp>
    </p:spTree>
    <p:extLst>
      <p:ext uri="{BB962C8B-B14F-4D97-AF65-F5344CB8AC3E}">
        <p14:creationId xmlns:p14="http://schemas.microsoft.com/office/powerpoint/2010/main" val="13972674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Reaction to the Naval Bill</a:t>
            </a:r>
            <a:endParaRPr lang="en-US" dirty="0"/>
          </a:p>
        </p:txBody>
      </p:sp>
      <p:sp>
        <p:nvSpPr>
          <p:cNvPr id="3" name="Content Placeholder 2"/>
          <p:cNvSpPr>
            <a:spLocks noGrp="1"/>
          </p:cNvSpPr>
          <p:nvPr>
            <p:ph idx="1"/>
          </p:nvPr>
        </p:nvSpPr>
        <p:spPr/>
        <p:txBody>
          <a:bodyPr>
            <a:noAutofit/>
          </a:bodyPr>
          <a:lstStyle/>
          <a:p>
            <a:r>
              <a:rPr lang="en-US" sz="2800" dirty="0"/>
              <a:t>English Canadians felt Laurier's "tin pot navy" was insufficient help and they accused him of being lukewarm toward Great Britain</a:t>
            </a:r>
            <a:r>
              <a:rPr lang="en-US" sz="2800" dirty="0" smtClean="0"/>
              <a:t>.</a:t>
            </a:r>
          </a:p>
          <a:p>
            <a:endParaRPr lang="en-US" sz="2800" dirty="0"/>
          </a:p>
          <a:p>
            <a:r>
              <a:rPr lang="en-US" sz="2800" dirty="0"/>
              <a:t>French Canadians, led by Henri Bourassa, objected because they felt the new Canadian navy would only draw Canada into a European war</a:t>
            </a:r>
            <a:r>
              <a:rPr lang="en-US" sz="2800" dirty="0" smtClean="0"/>
              <a:t>.</a:t>
            </a:r>
          </a:p>
          <a:p>
            <a:pPr marL="0" indent="0">
              <a:buNone/>
            </a:pPr>
            <a:endParaRPr lang="en-US" sz="2800" dirty="0"/>
          </a:p>
          <a:p>
            <a:r>
              <a:rPr lang="en-US" sz="2800" dirty="0"/>
              <a:t>In the 1911 election,  the </a:t>
            </a:r>
            <a:r>
              <a:rPr lang="en-US" sz="2800" dirty="0" smtClean="0"/>
              <a:t>Naval issue </a:t>
            </a:r>
            <a:r>
              <a:rPr lang="en-US" sz="2800" dirty="0"/>
              <a:t>helped defeat the Laurier government.</a:t>
            </a:r>
          </a:p>
          <a:p>
            <a:endParaRPr lang="en-US" sz="2800" dirty="0"/>
          </a:p>
        </p:txBody>
      </p:sp>
    </p:spTree>
    <p:extLst>
      <p:ext uri="{BB962C8B-B14F-4D97-AF65-F5344CB8AC3E}">
        <p14:creationId xmlns:p14="http://schemas.microsoft.com/office/powerpoint/2010/main" val="1534954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War 1 and conscription</a:t>
            </a:r>
            <a:endParaRPr lang="en-US" dirty="0"/>
          </a:p>
        </p:txBody>
      </p:sp>
      <p:sp>
        <p:nvSpPr>
          <p:cNvPr id="3" name="Content Placeholder 2"/>
          <p:cNvSpPr>
            <a:spLocks noGrp="1"/>
          </p:cNvSpPr>
          <p:nvPr>
            <p:ph idx="1"/>
          </p:nvPr>
        </p:nvSpPr>
        <p:spPr>
          <a:xfrm>
            <a:off x="1024128" y="1706880"/>
            <a:ext cx="9720073" cy="5151120"/>
          </a:xfrm>
        </p:spPr>
        <p:txBody>
          <a:bodyPr>
            <a:normAutofit/>
          </a:bodyPr>
          <a:lstStyle/>
          <a:p>
            <a:r>
              <a:rPr lang="en-US" sz="2400" b="1" dirty="0"/>
              <a:t>The war to end all wars began August 4, 1914 when the British Empire, including Canada, declared war on Germany</a:t>
            </a:r>
            <a:r>
              <a:rPr lang="en-US" sz="2400" b="1" dirty="0" smtClean="0"/>
              <a:t>.(Canada had no choice)</a:t>
            </a:r>
          </a:p>
          <a:p>
            <a:endParaRPr lang="en-US" sz="2400" b="1" dirty="0" smtClean="0"/>
          </a:p>
          <a:p>
            <a:r>
              <a:rPr lang="en-US" sz="2400" b="1" dirty="0" smtClean="0"/>
              <a:t> </a:t>
            </a:r>
            <a:r>
              <a:rPr lang="en-US" sz="2400" b="1" dirty="0"/>
              <a:t>By the end of 1916, over 400, 000 Canadians had voluntarily enlisted to fight in Europe</a:t>
            </a:r>
            <a:r>
              <a:rPr lang="en-US" sz="2400" b="1" dirty="0" smtClean="0"/>
              <a:t>.</a:t>
            </a:r>
          </a:p>
          <a:p>
            <a:endParaRPr lang="en-US" sz="2400" b="1" dirty="0" smtClean="0"/>
          </a:p>
          <a:p>
            <a:r>
              <a:rPr lang="en-US" sz="2400" b="1" dirty="0" smtClean="0"/>
              <a:t> </a:t>
            </a:r>
            <a:r>
              <a:rPr lang="en-US" sz="2400" b="1" dirty="0"/>
              <a:t>Their most important victory came with the capture of </a:t>
            </a:r>
            <a:r>
              <a:rPr lang="en-US" sz="2400" b="1" dirty="0" err="1"/>
              <a:t>Vimy</a:t>
            </a:r>
            <a:r>
              <a:rPr lang="en-US" sz="2400" b="1" dirty="0"/>
              <a:t> Ridge in 1917</a:t>
            </a:r>
            <a:r>
              <a:rPr lang="en-US" sz="2400" b="1" dirty="0" smtClean="0"/>
              <a:t>.</a:t>
            </a:r>
          </a:p>
          <a:p>
            <a:endParaRPr lang="en-US" sz="2400" b="1" dirty="0"/>
          </a:p>
          <a:p>
            <a:r>
              <a:rPr lang="en-US" sz="2400" b="1" dirty="0" smtClean="0"/>
              <a:t>The </a:t>
            </a:r>
            <a:r>
              <a:rPr lang="en-US" sz="2400" b="1" dirty="0" err="1"/>
              <a:t>Vimy</a:t>
            </a:r>
            <a:r>
              <a:rPr lang="en-US" sz="2400" b="1" dirty="0"/>
              <a:t> Ridge battle is regarded by many as a turning point for all Canadians - a move away from the long, historic domination of the British Empire toward self-determination.</a:t>
            </a:r>
            <a:r>
              <a:rPr lang="en-US" sz="2400" dirty="0"/>
              <a:t> </a:t>
            </a:r>
          </a:p>
        </p:txBody>
      </p:sp>
    </p:spTree>
    <p:extLst>
      <p:ext uri="{BB962C8B-B14F-4D97-AF65-F5344CB8AC3E}">
        <p14:creationId xmlns:p14="http://schemas.microsoft.com/office/powerpoint/2010/main" val="2868606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Battles with Canadian</a:t>
            </a:r>
            <a:endParaRPr lang="en-US" dirty="0"/>
          </a:p>
        </p:txBody>
      </p:sp>
      <p:sp>
        <p:nvSpPr>
          <p:cNvPr id="3" name="Content Placeholder 2"/>
          <p:cNvSpPr>
            <a:spLocks noGrp="1"/>
          </p:cNvSpPr>
          <p:nvPr>
            <p:ph idx="1"/>
          </p:nvPr>
        </p:nvSpPr>
        <p:spPr/>
        <p:txBody>
          <a:bodyPr/>
          <a:lstStyle/>
          <a:p>
            <a:r>
              <a:rPr lang="en-US" b="1" dirty="0"/>
              <a:t>Canadians were also involved in major battles at Somme, where more than 24,000 Canadians lost their lives in the summer and fall of 1916</a:t>
            </a:r>
            <a:r>
              <a:rPr lang="en-US" b="1" dirty="0" smtClean="0"/>
              <a:t>,</a:t>
            </a:r>
          </a:p>
          <a:p>
            <a:endParaRPr lang="en-US" b="1" dirty="0"/>
          </a:p>
          <a:p>
            <a:r>
              <a:rPr lang="en-US" b="1" dirty="0" smtClean="0"/>
              <a:t> Passchendaele and </a:t>
            </a:r>
            <a:r>
              <a:rPr lang="en-US" b="1" dirty="0"/>
              <a:t>Ypres where one of history's most memorable </a:t>
            </a:r>
            <a:r>
              <a:rPr lang="en-US" b="1" dirty="0" smtClean="0"/>
              <a:t>poems(In Flanders Fields) </a:t>
            </a:r>
            <a:r>
              <a:rPr lang="en-US" b="1" dirty="0"/>
              <a:t>was composed by Major John McCrae, a surgeon with the Canadian forces. </a:t>
            </a:r>
            <a:endParaRPr lang="en-US" b="1" dirty="0" smtClean="0"/>
          </a:p>
          <a:p>
            <a:endParaRPr lang="en-US" b="1" dirty="0"/>
          </a:p>
          <a:p>
            <a:r>
              <a:rPr lang="en-US" b="1" dirty="0" smtClean="0"/>
              <a:t>There </a:t>
            </a:r>
            <a:r>
              <a:rPr lang="en-US" b="1" dirty="0"/>
              <a:t>are 61,000 Canadians in the war cemeteries in Europe - a reminder of Canada's contribution to the war.</a:t>
            </a:r>
            <a:endParaRPr lang="en-US" dirty="0"/>
          </a:p>
          <a:p>
            <a:endParaRPr lang="en-US" dirty="0"/>
          </a:p>
        </p:txBody>
      </p:sp>
    </p:spTree>
    <p:extLst>
      <p:ext uri="{BB962C8B-B14F-4D97-AF65-F5344CB8AC3E}">
        <p14:creationId xmlns:p14="http://schemas.microsoft.com/office/powerpoint/2010/main" val="355588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Trench warfare </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58640" y="471509"/>
            <a:ext cx="7833360" cy="5761651"/>
          </a:xfrm>
        </p:spPr>
      </p:pic>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942906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Quebec Emigration</a:t>
            </a:r>
            <a:endParaRPr lang="en-US" dirty="0"/>
          </a:p>
        </p:txBody>
      </p:sp>
      <p:sp>
        <p:nvSpPr>
          <p:cNvPr id="3" name="Content Placeholder 2"/>
          <p:cNvSpPr>
            <a:spLocks noGrp="1"/>
          </p:cNvSpPr>
          <p:nvPr>
            <p:ph idx="1"/>
          </p:nvPr>
        </p:nvSpPr>
        <p:spPr/>
        <p:txBody>
          <a:bodyPr>
            <a:normAutofit/>
          </a:bodyPr>
          <a:lstStyle/>
          <a:p>
            <a:pPr eaLnBrk="0" hangingPunct="0"/>
            <a:r>
              <a:rPr lang="en-CA" sz="2800" dirty="0"/>
              <a:t>This period in Quebec history is often referred to as the </a:t>
            </a:r>
            <a:r>
              <a:rPr lang="en-CA" sz="2800" b="1" dirty="0"/>
              <a:t>"great migration".</a:t>
            </a:r>
            <a:endParaRPr lang="en-US" sz="2800" dirty="0"/>
          </a:p>
          <a:p>
            <a:pPr eaLnBrk="0" hangingPunct="0"/>
            <a:r>
              <a:rPr lang="en-CA" sz="2800" b="1" dirty="0"/>
              <a:t> </a:t>
            </a:r>
            <a:endParaRPr lang="en-US" sz="2800" dirty="0"/>
          </a:p>
          <a:p>
            <a:pPr eaLnBrk="0" hangingPunct="0"/>
            <a:r>
              <a:rPr lang="en-CA" sz="2800" dirty="0"/>
              <a:t>Between 1860 and 1900 more than 500,000 French Canadians left the province of Quebec and emigrated, for the most part, to the United States.</a:t>
            </a:r>
            <a:endParaRPr lang="en-US" sz="2800" dirty="0"/>
          </a:p>
          <a:p>
            <a:pPr eaLnBrk="0" hangingPunct="0"/>
            <a:r>
              <a:rPr lang="en-CA" sz="2800" dirty="0"/>
              <a:t> </a:t>
            </a:r>
            <a:endParaRPr lang="en-US" sz="2800" dirty="0"/>
          </a:p>
          <a:p>
            <a:pPr eaLnBrk="0" hangingPunct="0"/>
            <a:r>
              <a:rPr lang="en-CA" sz="2800" dirty="0"/>
              <a:t>In one decade alone, between 1880 and 1890, over 150,000 left.</a:t>
            </a:r>
            <a:endParaRPr lang="en-US" sz="2800" dirty="0"/>
          </a:p>
          <a:p>
            <a:endParaRPr lang="en-US" sz="2800" dirty="0"/>
          </a:p>
        </p:txBody>
      </p:sp>
    </p:spTree>
    <p:extLst>
      <p:ext uri="{BB962C8B-B14F-4D97-AF65-F5344CB8AC3E}">
        <p14:creationId xmlns:p14="http://schemas.microsoft.com/office/powerpoint/2010/main" val="26841480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06680"/>
            <a:ext cx="9720072" cy="655320"/>
          </a:xfrm>
        </p:spPr>
        <p:txBody>
          <a:bodyPr>
            <a:normAutofit fontScale="90000"/>
          </a:bodyPr>
          <a:lstStyle/>
          <a:p>
            <a:r>
              <a:rPr lang="en-US" dirty="0" smtClean="0"/>
              <a:t>Conscription Crisis 1917</a:t>
            </a:r>
            <a:endParaRPr lang="en-US" dirty="0"/>
          </a:p>
        </p:txBody>
      </p:sp>
      <p:sp>
        <p:nvSpPr>
          <p:cNvPr id="3" name="Content Placeholder 2"/>
          <p:cNvSpPr>
            <a:spLocks noGrp="1"/>
          </p:cNvSpPr>
          <p:nvPr>
            <p:ph idx="1"/>
          </p:nvPr>
        </p:nvSpPr>
        <p:spPr>
          <a:xfrm>
            <a:off x="1024127" y="762000"/>
            <a:ext cx="9720073" cy="6263640"/>
          </a:xfrm>
        </p:spPr>
        <p:txBody>
          <a:bodyPr>
            <a:normAutofit/>
          </a:bodyPr>
          <a:lstStyle/>
          <a:p>
            <a:r>
              <a:rPr lang="en-US" sz="2800" dirty="0">
                <a:latin typeface="Times New Roman" panose="02020603050405020304" pitchFamily="18" charset="0"/>
                <a:cs typeface="Times New Roman" panose="02020603050405020304" pitchFamily="18" charset="0"/>
              </a:rPr>
              <a:t>Trench </a:t>
            </a:r>
            <a:r>
              <a:rPr lang="en-US" sz="2800" dirty="0" smtClean="0">
                <a:latin typeface="Times New Roman" panose="02020603050405020304" pitchFamily="18" charset="0"/>
                <a:cs typeface="Times New Roman" panose="02020603050405020304" pitchFamily="18" charset="0"/>
              </a:rPr>
              <a:t>warfare caused </a:t>
            </a:r>
            <a:r>
              <a:rPr lang="en-US" sz="2800" dirty="0">
                <a:latin typeface="Times New Roman" panose="02020603050405020304" pitchFamily="18" charset="0"/>
                <a:cs typeface="Times New Roman" panose="02020603050405020304" pitchFamily="18" charset="0"/>
              </a:rPr>
              <a:t>a very large number of </a:t>
            </a:r>
            <a:r>
              <a:rPr lang="en-US" sz="2800" dirty="0" smtClean="0">
                <a:latin typeface="Times New Roman" panose="02020603050405020304" pitchFamily="18" charset="0"/>
                <a:cs typeface="Times New Roman" panose="02020603050405020304" pitchFamily="18" charset="0"/>
              </a:rPr>
              <a:t>causalities </a:t>
            </a:r>
            <a:r>
              <a:rPr lang="en-US" sz="2800" dirty="0">
                <a:latin typeface="Times New Roman" panose="02020603050405020304" pitchFamily="18" charset="0"/>
                <a:cs typeface="Times New Roman" panose="02020603050405020304" pitchFamily="18" charset="0"/>
              </a:rPr>
              <a:t>on the battlefields of Europe which led to demands for conscription (compulsory military service) to ensure a steady flow of men into the armed forces. </a:t>
            </a:r>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English </a:t>
            </a:r>
            <a:r>
              <a:rPr lang="en-US" sz="2800" dirty="0">
                <a:latin typeface="Times New Roman" panose="02020603050405020304" pitchFamily="18" charset="0"/>
                <a:cs typeface="Times New Roman" panose="02020603050405020304" pitchFamily="18" charset="0"/>
              </a:rPr>
              <a:t>Canadians accepted the view that if Britain was at war Canada was at war and therefore supported the notion of conscription. </a:t>
            </a:r>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French </a:t>
            </a:r>
            <a:r>
              <a:rPr lang="en-US" sz="2800" dirty="0">
                <a:latin typeface="Times New Roman" panose="02020603050405020304" pitchFamily="18" charset="0"/>
                <a:cs typeface="Times New Roman" panose="02020603050405020304" pitchFamily="18" charset="0"/>
              </a:rPr>
              <a:t>Canadian nationalists such as Henri Bourassa opposed the war and conscription</a:t>
            </a:r>
            <a:r>
              <a:rPr lang="en-US" sz="28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21707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Conscription Continued</a:t>
            </a:r>
            <a:endParaRPr lang="en-US" dirty="0"/>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Conservative government, headed by Robert Borden,  legislated the War-Time  Elections  Act  of 1917 giving women, whose brothers, husbands or sons had served or were serving in the military overseas, the right to vote in federal elections </a:t>
            </a:r>
          </a:p>
          <a:p>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Despite French Canadian opposition to conscription,  the Conservative government of Robert Borden passed the Military Services Act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Violence, anti-draft meetings and riots took place in Quebec. The conscription issue had left a feeling of hostility between French and English Canadians for many years. </a:t>
            </a:r>
          </a:p>
          <a:p>
            <a:endParaRPr lang="en-US" dirty="0"/>
          </a:p>
        </p:txBody>
      </p:sp>
    </p:spTree>
    <p:extLst>
      <p:ext uri="{BB962C8B-B14F-4D97-AF65-F5344CB8AC3E}">
        <p14:creationId xmlns:p14="http://schemas.microsoft.com/office/powerpoint/2010/main" val="22688784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World war I</a:t>
            </a:r>
            <a:endParaRPr lang="en-US" dirty="0"/>
          </a:p>
        </p:txBody>
      </p:sp>
      <p:sp>
        <p:nvSpPr>
          <p:cNvPr id="3" name="Content Placeholder 2"/>
          <p:cNvSpPr>
            <a:spLocks noGrp="1"/>
          </p:cNvSpPr>
          <p:nvPr>
            <p:ph idx="1"/>
          </p:nvPr>
        </p:nvSpPr>
        <p:spPr/>
        <p:txBody>
          <a:bodyPr/>
          <a:lstStyle/>
          <a:p>
            <a:r>
              <a:rPr lang="en-US" dirty="0" smtClean="0"/>
              <a:t>We see an increase in women’s rights, besides the vote many </a:t>
            </a:r>
            <a:r>
              <a:rPr lang="en-US" dirty="0"/>
              <a:t>became members of the industrial workforce</a:t>
            </a:r>
            <a:r>
              <a:rPr lang="en-US" dirty="0" smtClean="0"/>
              <a:t>.</a:t>
            </a:r>
          </a:p>
          <a:p>
            <a:endParaRPr lang="en-US" dirty="0"/>
          </a:p>
          <a:p>
            <a:pPr lvl="0" eaLnBrk="0" hangingPunct="0"/>
            <a:r>
              <a:rPr lang="en-US" dirty="0"/>
              <a:t>Many worked in  </a:t>
            </a:r>
            <a:r>
              <a:rPr lang="en-US" u="sng" dirty="0"/>
              <a:t>munitions factories </a:t>
            </a:r>
            <a:r>
              <a:rPr lang="en-US" dirty="0"/>
              <a:t>and in sectors, which prior to the war, were dominated by men.</a:t>
            </a:r>
          </a:p>
          <a:p>
            <a:pPr eaLnBrk="0" hangingPunct="0"/>
            <a:r>
              <a:rPr lang="en-US" dirty="0"/>
              <a:t> </a:t>
            </a:r>
          </a:p>
          <a:p>
            <a:r>
              <a:rPr lang="en-US" dirty="0"/>
              <a:t>Canada gains autonomy from Great Britain and international recognition after World War 1</a:t>
            </a:r>
          </a:p>
        </p:txBody>
      </p:sp>
    </p:spTree>
    <p:extLst>
      <p:ext uri="{BB962C8B-B14F-4D97-AF65-F5344CB8AC3E}">
        <p14:creationId xmlns:p14="http://schemas.microsoft.com/office/powerpoint/2010/main" val="457959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Recognition For Canada due to war effort</a:t>
            </a:r>
            <a:endParaRPr lang="en-US" dirty="0"/>
          </a:p>
        </p:txBody>
      </p:sp>
      <p:sp>
        <p:nvSpPr>
          <p:cNvPr id="3" name="Content Placeholder 2"/>
          <p:cNvSpPr>
            <a:spLocks noGrp="1"/>
          </p:cNvSpPr>
          <p:nvPr>
            <p:ph idx="1"/>
          </p:nvPr>
        </p:nvSpPr>
        <p:spPr>
          <a:xfrm>
            <a:off x="1024128" y="2286000"/>
            <a:ext cx="9720073" cy="4572000"/>
          </a:xfrm>
        </p:spPr>
        <p:txBody>
          <a:bodyPr>
            <a:normAutofit/>
          </a:bodyPr>
          <a:lstStyle/>
          <a:p>
            <a:pPr eaLnBrk="0" hangingPunct="0"/>
            <a:r>
              <a:rPr lang="en-US" dirty="0"/>
              <a:t>As a result of its active role in World War 1, Canada became increasingly independent of  Britain.</a:t>
            </a:r>
          </a:p>
          <a:p>
            <a:pPr eaLnBrk="0" hangingPunct="0"/>
            <a:r>
              <a:rPr lang="en-US" dirty="0"/>
              <a:t> </a:t>
            </a:r>
          </a:p>
          <a:p>
            <a:pPr lvl="0" eaLnBrk="0" hangingPunct="0"/>
            <a:r>
              <a:rPr lang="en-US" dirty="0"/>
              <a:t>In 1918 Canada </a:t>
            </a:r>
            <a:r>
              <a:rPr lang="en-US" dirty="0" smtClean="0"/>
              <a:t>participated </a:t>
            </a:r>
            <a:r>
              <a:rPr lang="en-US" dirty="0"/>
              <a:t>in the peace talks as an independent country, and signed the Treaty of Paris ending WW1</a:t>
            </a:r>
            <a:r>
              <a:rPr lang="en-US" dirty="0" smtClean="0"/>
              <a:t>.</a:t>
            </a:r>
          </a:p>
          <a:p>
            <a:pPr marL="0" lvl="0" indent="0" eaLnBrk="0" hangingPunct="0">
              <a:buNone/>
            </a:pPr>
            <a:endParaRPr lang="en-US" dirty="0"/>
          </a:p>
          <a:p>
            <a:pPr lvl="0" eaLnBrk="0" hangingPunct="0"/>
            <a:r>
              <a:rPr lang="en-US" dirty="0"/>
              <a:t>In 1919 Canada became a separate member of the </a:t>
            </a:r>
            <a:r>
              <a:rPr lang="en-US" u="heavy" dirty="0"/>
              <a:t>League of Nations</a:t>
            </a:r>
            <a:r>
              <a:rPr lang="en-US" dirty="0" smtClean="0"/>
              <a:t>.</a:t>
            </a:r>
          </a:p>
          <a:p>
            <a:pPr lvl="0" eaLnBrk="0" hangingPunct="0"/>
            <a:endParaRPr lang="en-US" dirty="0"/>
          </a:p>
          <a:p>
            <a:pPr lvl="0" eaLnBrk="0" hangingPunct="0"/>
            <a:r>
              <a:rPr lang="en-US" dirty="0"/>
              <a:t>In 1923 Canada signed its first international fishing treaty with the United </a:t>
            </a:r>
            <a:r>
              <a:rPr lang="en-US" dirty="0" smtClean="0"/>
              <a:t>States: The </a:t>
            </a:r>
            <a:r>
              <a:rPr lang="en-US" dirty="0"/>
              <a:t>H</a:t>
            </a:r>
            <a:r>
              <a:rPr lang="en-US" dirty="0" smtClean="0"/>
              <a:t>alibut Treaty.</a:t>
            </a:r>
            <a:endParaRPr lang="en-US" dirty="0"/>
          </a:p>
        </p:txBody>
      </p:sp>
    </p:spTree>
    <p:extLst>
      <p:ext uri="{BB962C8B-B14F-4D97-AF65-F5344CB8AC3E}">
        <p14:creationId xmlns:p14="http://schemas.microsoft.com/office/powerpoint/2010/main" val="3728463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Recognition Continued</a:t>
            </a:r>
            <a:endParaRPr lang="en-US" dirty="0"/>
          </a:p>
        </p:txBody>
      </p:sp>
      <p:sp>
        <p:nvSpPr>
          <p:cNvPr id="3" name="Content Placeholder 2"/>
          <p:cNvSpPr>
            <a:spLocks noGrp="1"/>
          </p:cNvSpPr>
          <p:nvPr>
            <p:ph idx="1"/>
          </p:nvPr>
        </p:nvSpPr>
        <p:spPr/>
        <p:txBody>
          <a:bodyPr/>
          <a:lstStyle/>
          <a:p>
            <a:pPr lvl="0" eaLnBrk="0" hangingPunct="0"/>
            <a:r>
              <a:rPr lang="en-US" dirty="0"/>
              <a:t>In 1926 Canada participated in talks about forming a British Commonwealth</a:t>
            </a:r>
            <a:r>
              <a:rPr lang="en-US" dirty="0" smtClean="0"/>
              <a:t>.</a:t>
            </a:r>
          </a:p>
          <a:p>
            <a:pPr marL="0" lvl="0" indent="0" eaLnBrk="0" hangingPunct="0">
              <a:buNone/>
            </a:pPr>
            <a:endParaRPr lang="en-US" dirty="0"/>
          </a:p>
          <a:p>
            <a:pPr lvl="0" eaLnBrk="0" hangingPunct="0"/>
            <a:r>
              <a:rPr lang="en-US" dirty="0"/>
              <a:t>In 1931 Canada gained full autonomy over internal and external affairs when it signed the </a:t>
            </a:r>
            <a:r>
              <a:rPr lang="en-US" b="1" dirty="0"/>
              <a:t>Statute of Westminster  </a:t>
            </a:r>
            <a:r>
              <a:rPr lang="en-US" dirty="0"/>
              <a:t>with two exceptions;	Britain's Privy Council was still the highest court of appeal in Canada and an amending formula was needed to amend the British North America Act.</a:t>
            </a:r>
          </a:p>
          <a:p>
            <a:pPr marL="0" indent="0" eaLnBrk="0" hangingPunct="0">
              <a:buNone/>
            </a:pPr>
            <a:endParaRPr lang="en-US" dirty="0"/>
          </a:p>
          <a:p>
            <a:pPr lvl="0" eaLnBrk="0" hangingPunct="0"/>
            <a:r>
              <a:rPr lang="en-US" dirty="0"/>
              <a:t>However, in 1949, Canada created its own </a:t>
            </a:r>
            <a:r>
              <a:rPr lang="en-US" dirty="0" smtClean="0"/>
              <a:t>highest court </a:t>
            </a:r>
            <a:r>
              <a:rPr lang="en-US" dirty="0"/>
              <a:t>of appeal, the Supreme Court of Canada and in 1982, the BNA Act was </a:t>
            </a:r>
            <a:r>
              <a:rPr lang="en-US" dirty="0" err="1"/>
              <a:t>patriated</a:t>
            </a:r>
            <a:r>
              <a:rPr lang="en-US" dirty="0"/>
              <a:t> and an amending formula to change the constitution was  found</a:t>
            </a:r>
          </a:p>
          <a:p>
            <a:endParaRPr lang="en-US" dirty="0"/>
          </a:p>
        </p:txBody>
      </p:sp>
    </p:spTree>
    <p:extLst>
      <p:ext uri="{BB962C8B-B14F-4D97-AF65-F5344CB8AC3E}">
        <p14:creationId xmlns:p14="http://schemas.microsoft.com/office/powerpoint/2010/main" val="38562464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88976"/>
            <a:ext cx="9720072" cy="481584"/>
          </a:xfrm>
        </p:spPr>
        <p:txBody>
          <a:bodyPr>
            <a:normAutofit fontScale="90000"/>
          </a:bodyPr>
          <a:lstStyle/>
          <a:p>
            <a:r>
              <a:rPr lang="en-US" dirty="0" smtClean="0"/>
              <a:t>Economic Changes</a:t>
            </a:r>
            <a:endParaRPr lang="en-US" dirty="0"/>
          </a:p>
        </p:txBody>
      </p:sp>
      <p:sp>
        <p:nvSpPr>
          <p:cNvPr id="3" name="Content Placeholder 2"/>
          <p:cNvSpPr>
            <a:spLocks noGrp="1"/>
          </p:cNvSpPr>
          <p:nvPr>
            <p:ph idx="1"/>
          </p:nvPr>
        </p:nvSpPr>
        <p:spPr>
          <a:xfrm>
            <a:off x="1024128" y="670560"/>
            <a:ext cx="9720073" cy="5791200"/>
          </a:xfrm>
        </p:spPr>
        <p:txBody>
          <a:bodyPr>
            <a:noAutofit/>
          </a:bodyPr>
          <a:lstStyle/>
          <a:p>
            <a:r>
              <a:rPr lang="en-US" sz="2800" dirty="0"/>
              <a:t>From the late 19th century to the beginnings of the Great Depression, Canada's economy </a:t>
            </a:r>
            <a:r>
              <a:rPr lang="en-US" sz="2800" dirty="0" smtClean="0"/>
              <a:t>underwent </a:t>
            </a:r>
            <a:r>
              <a:rPr lang="en-US" sz="2800" dirty="0"/>
              <a:t>a period of strong economic growth. </a:t>
            </a:r>
            <a:endParaRPr lang="en-US" sz="2800" dirty="0" smtClean="0"/>
          </a:p>
          <a:p>
            <a:r>
              <a:rPr lang="en-US" sz="2800" dirty="0" smtClean="0"/>
              <a:t>The </a:t>
            </a:r>
            <a:r>
              <a:rPr lang="en-US" sz="2800" dirty="0"/>
              <a:t>growth was characterized by two </a:t>
            </a:r>
            <a:r>
              <a:rPr lang="en-US" sz="2800" dirty="0" smtClean="0"/>
              <a:t>important </a:t>
            </a:r>
            <a:r>
              <a:rPr lang="en-US" sz="2800" dirty="0"/>
              <a:t>economic developments: </a:t>
            </a:r>
            <a:endParaRPr lang="en-US" sz="2800" dirty="0" smtClean="0"/>
          </a:p>
          <a:p>
            <a:r>
              <a:rPr lang="en-US" sz="2800" dirty="0" smtClean="0"/>
              <a:t>1) A </a:t>
            </a:r>
            <a:r>
              <a:rPr lang="en-US" sz="2800" dirty="0"/>
              <a:t>wheat boom in the  West which resulted in a much larger export market</a:t>
            </a:r>
            <a:r>
              <a:rPr lang="en-US" sz="2800" dirty="0" smtClean="0"/>
              <a:t>.</a:t>
            </a:r>
          </a:p>
          <a:p>
            <a:endParaRPr lang="en-US" sz="2800" dirty="0"/>
          </a:p>
          <a:p>
            <a:r>
              <a:rPr lang="en-US" sz="2800" dirty="0" smtClean="0"/>
              <a:t>2)</a:t>
            </a:r>
            <a:r>
              <a:rPr lang="en-US" sz="2800" dirty="0"/>
              <a:t> Increased European immigration - over three million people came to Canada between 1896 and 1914</a:t>
            </a:r>
            <a:r>
              <a:rPr lang="en-US" sz="2800" dirty="0" smtClean="0"/>
              <a:t>.</a:t>
            </a:r>
          </a:p>
          <a:p>
            <a:endParaRPr lang="en-US" sz="2800" dirty="0"/>
          </a:p>
          <a:p>
            <a:r>
              <a:rPr lang="en-US" sz="2800" dirty="0" smtClean="0"/>
              <a:t> </a:t>
            </a:r>
            <a:r>
              <a:rPr lang="en-US" sz="2800" dirty="0"/>
              <a:t>Their arrival was a major factor in the creation of two new provinces in 1905: Alberta and Saskatchewan.</a:t>
            </a:r>
            <a:endParaRPr lang="en-US" sz="2800" dirty="0" smtClean="0"/>
          </a:p>
          <a:p>
            <a:endParaRPr lang="en-US" sz="2800" dirty="0"/>
          </a:p>
          <a:p>
            <a:endParaRPr lang="en-US" sz="2800" dirty="0"/>
          </a:p>
        </p:txBody>
      </p:sp>
    </p:spTree>
    <p:extLst>
      <p:ext uri="{BB962C8B-B14F-4D97-AF65-F5344CB8AC3E}">
        <p14:creationId xmlns:p14="http://schemas.microsoft.com/office/powerpoint/2010/main" val="16473948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Economic Changes</a:t>
            </a:r>
            <a:endParaRPr lang="en-US" dirty="0"/>
          </a:p>
        </p:txBody>
      </p:sp>
      <p:sp>
        <p:nvSpPr>
          <p:cNvPr id="3" name="Content Placeholder 2"/>
          <p:cNvSpPr>
            <a:spLocks noGrp="1"/>
          </p:cNvSpPr>
          <p:nvPr>
            <p:ph idx="1"/>
          </p:nvPr>
        </p:nvSpPr>
        <p:spPr/>
        <p:txBody>
          <a:bodyPr/>
          <a:lstStyle/>
          <a:p>
            <a:r>
              <a:rPr lang="en-US" b="1" dirty="0" smtClean="0"/>
              <a:t>1) the </a:t>
            </a:r>
            <a:r>
              <a:rPr lang="en-US" b="1" dirty="0"/>
              <a:t>construction of the Canadian Northern Railway</a:t>
            </a:r>
            <a:r>
              <a:rPr lang="en-US" b="1" dirty="0" smtClean="0"/>
              <a:t>.</a:t>
            </a:r>
          </a:p>
          <a:p>
            <a:endParaRPr lang="en-US" dirty="0"/>
          </a:p>
          <a:p>
            <a:r>
              <a:rPr lang="en-US" b="1" dirty="0" smtClean="0"/>
              <a:t>2) the </a:t>
            </a:r>
            <a:r>
              <a:rPr lang="en-US" b="1" dirty="0"/>
              <a:t>industrialization of Ontario and Quebec. </a:t>
            </a:r>
            <a:endParaRPr lang="en-US" b="1" dirty="0" smtClean="0"/>
          </a:p>
          <a:p>
            <a:endParaRPr lang="en-US" dirty="0"/>
          </a:p>
          <a:p>
            <a:r>
              <a:rPr lang="en-US" b="1" dirty="0" smtClean="0"/>
              <a:t>3) the </a:t>
            </a:r>
            <a:r>
              <a:rPr lang="en-US" b="1" dirty="0"/>
              <a:t>development of the mining, logging and farming industries.</a:t>
            </a:r>
            <a:endParaRPr lang="en-US" dirty="0"/>
          </a:p>
          <a:p>
            <a:endParaRPr lang="en-US" dirty="0"/>
          </a:p>
        </p:txBody>
      </p:sp>
    </p:spTree>
    <p:extLst>
      <p:ext uri="{BB962C8B-B14F-4D97-AF65-F5344CB8AC3E}">
        <p14:creationId xmlns:p14="http://schemas.microsoft.com/office/powerpoint/2010/main" val="33241248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a:xfrm>
            <a:off x="490728" y="2286000"/>
            <a:ext cx="9720073" cy="4023360"/>
          </a:xfrm>
        </p:spPr>
        <p:txBody>
          <a:bodyPr/>
          <a:lstStyle/>
          <a:p>
            <a:pPr lvl="0" eaLnBrk="0" hangingPunct="0"/>
            <a:r>
              <a:rPr lang="en-CA" dirty="0" smtClean="0"/>
              <a:t>There was a lack </a:t>
            </a:r>
            <a:r>
              <a:rPr lang="en-CA" dirty="0"/>
              <a:t>of arable land and an overpopulated </a:t>
            </a:r>
            <a:r>
              <a:rPr lang="en-CA" dirty="0" smtClean="0"/>
              <a:t>countryside</a:t>
            </a:r>
          </a:p>
          <a:p>
            <a:pPr lvl="0" eaLnBrk="0" hangingPunct="0"/>
            <a:endParaRPr lang="en-US" dirty="0"/>
          </a:p>
          <a:p>
            <a:pPr lvl="0" eaLnBrk="0" hangingPunct="0"/>
            <a:r>
              <a:rPr lang="en-CA" dirty="0" smtClean="0"/>
              <a:t>There was a </a:t>
            </a:r>
            <a:r>
              <a:rPr lang="en-CA" dirty="0"/>
              <a:t>lack of jobs in the </a:t>
            </a:r>
            <a:r>
              <a:rPr lang="en-CA" dirty="0" smtClean="0"/>
              <a:t>city as industrialization was just beginning</a:t>
            </a:r>
            <a:endParaRPr lang="en-US" dirty="0"/>
          </a:p>
          <a:p>
            <a:pPr eaLnBrk="0" hangingPunct="0"/>
            <a:r>
              <a:rPr lang="en-CA" dirty="0"/>
              <a:t> </a:t>
            </a:r>
            <a:endParaRPr lang="en-US" dirty="0"/>
          </a:p>
          <a:p>
            <a:pPr lvl="0" eaLnBrk="0" hangingPunct="0"/>
            <a:r>
              <a:rPr lang="en-CA" dirty="0"/>
              <a:t>mechanized agriculture which reduced the need </a:t>
            </a:r>
            <a:r>
              <a:rPr lang="en-CA" dirty="0" smtClean="0"/>
              <a:t>for</a:t>
            </a:r>
            <a:r>
              <a:rPr lang="en-US" dirty="0"/>
              <a:t> </a:t>
            </a:r>
            <a:r>
              <a:rPr lang="en-CA" dirty="0" smtClean="0"/>
              <a:t>agricultural manpower</a:t>
            </a:r>
          </a:p>
          <a:p>
            <a:pPr lvl="0" eaLnBrk="0" hangingPunct="0"/>
            <a:endParaRPr lang="en-US" dirty="0"/>
          </a:p>
          <a:p>
            <a:r>
              <a:rPr lang="en-CA" dirty="0" smtClean="0"/>
              <a:t>So people left to </a:t>
            </a:r>
            <a:r>
              <a:rPr lang="en-CA" dirty="0"/>
              <a:t>find work in the textile mills of New England</a:t>
            </a:r>
            <a:endParaRPr lang="en-US" dirty="0"/>
          </a:p>
        </p:txBody>
      </p:sp>
    </p:spTree>
    <p:extLst>
      <p:ext uri="{BB962C8B-B14F-4D97-AF65-F5344CB8AC3E}">
        <p14:creationId xmlns:p14="http://schemas.microsoft.com/office/powerpoint/2010/main" val="8621390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 and Government Response</a:t>
            </a:r>
            <a:endParaRPr lang="en-US" dirty="0"/>
          </a:p>
        </p:txBody>
      </p:sp>
      <p:sp>
        <p:nvSpPr>
          <p:cNvPr id="3" name="Content Placeholder 2"/>
          <p:cNvSpPr>
            <a:spLocks noGrp="1"/>
          </p:cNvSpPr>
          <p:nvPr>
            <p:ph idx="1"/>
          </p:nvPr>
        </p:nvSpPr>
        <p:spPr>
          <a:xfrm>
            <a:off x="1024128" y="1498600"/>
            <a:ext cx="9720073" cy="5270500"/>
          </a:xfrm>
        </p:spPr>
        <p:txBody>
          <a:bodyPr>
            <a:normAutofit fontScale="92500"/>
          </a:bodyPr>
          <a:lstStyle/>
          <a:p>
            <a:pPr eaLnBrk="0" hangingPunct="0"/>
            <a:r>
              <a:rPr lang="en-CA" sz="2400" dirty="0"/>
              <a:t>To </a:t>
            </a:r>
            <a:r>
              <a:rPr lang="en-CA" sz="2400" b="1" dirty="0"/>
              <a:t>stop </a:t>
            </a:r>
            <a:r>
              <a:rPr lang="en-CA" sz="2400" dirty="0"/>
              <a:t>the exodus of French Canadians both the Catholic Church and the Quebec  </a:t>
            </a:r>
            <a:r>
              <a:rPr lang="en-CA" sz="2400" dirty="0" smtClean="0"/>
              <a:t>government believed in agriculturalism </a:t>
            </a:r>
          </a:p>
          <a:p>
            <a:pPr marL="0" indent="0" eaLnBrk="0" hangingPunct="0">
              <a:buNone/>
            </a:pPr>
            <a:endParaRPr lang="en-CA" sz="2400" dirty="0" smtClean="0"/>
          </a:p>
          <a:p>
            <a:pPr eaLnBrk="0" hangingPunct="0"/>
            <a:r>
              <a:rPr lang="en-CA" sz="2400" dirty="0" smtClean="0"/>
              <a:t>Agriculturalism is the belief in returning to the land and rejecting the industrial world:</a:t>
            </a:r>
          </a:p>
          <a:p>
            <a:pPr eaLnBrk="0" hangingPunct="0"/>
            <a:endParaRPr lang="en-CA" sz="2400" dirty="0" smtClean="0"/>
          </a:p>
          <a:p>
            <a:pPr eaLnBrk="0" hangingPunct="0"/>
            <a:r>
              <a:rPr lang="en-CA" sz="2400" dirty="0" smtClean="0"/>
              <a:t>In 1888 </a:t>
            </a:r>
            <a:r>
              <a:rPr lang="en-CA" sz="2400" dirty="0" err="1" smtClean="0"/>
              <a:t>Honore</a:t>
            </a:r>
            <a:r>
              <a:rPr lang="en-CA" sz="2400" dirty="0" smtClean="0"/>
              <a:t> Mercier created the department of Agriculture and colonization</a:t>
            </a:r>
            <a:endParaRPr lang="en-US" sz="1800" dirty="0"/>
          </a:p>
          <a:p>
            <a:pPr eaLnBrk="0" hangingPunct="0"/>
            <a:r>
              <a:rPr lang="en-CA" sz="2400" dirty="0"/>
              <a:t> </a:t>
            </a:r>
            <a:endParaRPr lang="en-US" sz="2400" dirty="0"/>
          </a:p>
          <a:p>
            <a:pPr lvl="1" eaLnBrk="0" hangingPunct="0"/>
            <a:r>
              <a:rPr lang="en-CA" sz="2800" dirty="0"/>
              <a:t>promoted the </a:t>
            </a:r>
            <a:r>
              <a:rPr lang="en-CA" sz="2800" b="1" dirty="0"/>
              <a:t>colonization </a:t>
            </a:r>
            <a:r>
              <a:rPr lang="en-CA" sz="2800" dirty="0"/>
              <a:t>of the unsettled areas of Quebec such as the </a:t>
            </a:r>
            <a:r>
              <a:rPr lang="en-CA" sz="2800" dirty="0" err="1"/>
              <a:t>Laurentians</a:t>
            </a:r>
            <a:r>
              <a:rPr lang="en-CA" sz="2800" dirty="0"/>
              <a:t>, </a:t>
            </a:r>
            <a:r>
              <a:rPr lang="en-CA" sz="2800" dirty="0" smtClean="0"/>
              <a:t>Saguenay-Lac St</a:t>
            </a:r>
            <a:r>
              <a:rPr lang="en-CA" sz="2800" dirty="0"/>
              <a:t>.­ Jean, </a:t>
            </a:r>
            <a:r>
              <a:rPr lang="en-CA" sz="2800" dirty="0" err="1"/>
              <a:t>Gaspesie</a:t>
            </a:r>
            <a:r>
              <a:rPr lang="en-CA" sz="2800" dirty="0"/>
              <a:t>, and the </a:t>
            </a:r>
            <a:r>
              <a:rPr lang="en-CA" sz="2800" dirty="0" err="1"/>
              <a:t>Mauricie</a:t>
            </a:r>
            <a:r>
              <a:rPr lang="en-CA" sz="2800" dirty="0" smtClean="0"/>
              <a:t>.</a:t>
            </a:r>
          </a:p>
          <a:p>
            <a:pPr marL="128016" lvl="1" indent="0" eaLnBrk="0" hangingPunct="0">
              <a:buNone/>
            </a:pPr>
            <a:endParaRPr lang="en-US" sz="2800" dirty="0"/>
          </a:p>
          <a:p>
            <a:pPr lvl="1" eaLnBrk="0" hangingPunct="0"/>
            <a:r>
              <a:rPr lang="en-CA" sz="2800" dirty="0"/>
              <a:t>The government of Quebec also began to subsidize the construction of </a:t>
            </a:r>
            <a:r>
              <a:rPr lang="en-CA" sz="2800" u="heavy" dirty="0"/>
              <a:t>railroads </a:t>
            </a:r>
            <a:r>
              <a:rPr lang="en-CA" sz="2800" dirty="0"/>
              <a:t>to these outlying regions in order to facilitate access to them.</a:t>
            </a:r>
            <a:endParaRPr lang="en-US" sz="2800" dirty="0"/>
          </a:p>
          <a:p>
            <a:endParaRPr lang="en-US" sz="2800" dirty="0"/>
          </a:p>
        </p:txBody>
      </p:sp>
    </p:spTree>
    <p:extLst>
      <p:ext uri="{BB962C8B-B14F-4D97-AF65-F5344CB8AC3E}">
        <p14:creationId xmlns:p14="http://schemas.microsoft.com/office/powerpoint/2010/main" val="3751877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65100"/>
            <a:ext cx="9720072" cy="1028700"/>
          </a:xfrm>
        </p:spPr>
        <p:txBody>
          <a:bodyPr/>
          <a:lstStyle/>
          <a:p>
            <a:r>
              <a:rPr lang="en-US" dirty="0" smtClean="0"/>
              <a:t>Urbanization</a:t>
            </a:r>
            <a:endParaRPr lang="en-US" dirty="0"/>
          </a:p>
        </p:txBody>
      </p:sp>
      <p:sp>
        <p:nvSpPr>
          <p:cNvPr id="3" name="Content Placeholder 2"/>
          <p:cNvSpPr>
            <a:spLocks noGrp="1"/>
          </p:cNvSpPr>
          <p:nvPr>
            <p:ph idx="1"/>
          </p:nvPr>
        </p:nvSpPr>
        <p:spPr>
          <a:xfrm>
            <a:off x="1024128" y="1079500"/>
            <a:ext cx="9720073" cy="5651500"/>
          </a:xfrm>
        </p:spPr>
        <p:txBody>
          <a:bodyPr>
            <a:normAutofit/>
          </a:bodyPr>
          <a:lstStyle/>
          <a:p>
            <a:r>
              <a:rPr lang="en-CA" sz="2400" dirty="0"/>
              <a:t>Urbanization is the </a:t>
            </a:r>
            <a:r>
              <a:rPr lang="en-CA" sz="2400" u="heavy" dirty="0"/>
              <a:t>movement </a:t>
            </a:r>
            <a:r>
              <a:rPr lang="en-CA" sz="2400" dirty="0"/>
              <a:t>of people from the rural areas or countryside to urban </a:t>
            </a:r>
            <a:r>
              <a:rPr lang="en-CA" sz="2400" dirty="0" smtClean="0"/>
              <a:t>centres or cities</a:t>
            </a:r>
          </a:p>
          <a:p>
            <a:endParaRPr lang="en-CA" sz="2400" dirty="0"/>
          </a:p>
          <a:p>
            <a:pPr lvl="1" eaLnBrk="0" hangingPunct="0"/>
            <a:r>
              <a:rPr lang="en-CA" sz="2400" dirty="0"/>
              <a:t>In 1861, only  </a:t>
            </a:r>
            <a:r>
              <a:rPr lang="en-CA" sz="2400" dirty="0" smtClean="0"/>
              <a:t>16.6 percent of </a:t>
            </a:r>
            <a:r>
              <a:rPr lang="en-CA" sz="2400" dirty="0"/>
              <a:t>Quebec's total population lived in urban centres</a:t>
            </a:r>
            <a:r>
              <a:rPr lang="en-CA" sz="2400" dirty="0" smtClean="0"/>
              <a:t>.</a:t>
            </a:r>
          </a:p>
          <a:p>
            <a:pPr marL="128016" lvl="1" indent="0" eaLnBrk="0" hangingPunct="0">
              <a:buNone/>
            </a:pPr>
            <a:endParaRPr lang="en-US" sz="2400" dirty="0"/>
          </a:p>
          <a:p>
            <a:pPr lvl="1" eaLnBrk="0" hangingPunct="0"/>
            <a:r>
              <a:rPr lang="en-CA" sz="2400" dirty="0"/>
              <a:t>By 1901, the percentage of people living in urban centres in Quebec jumped  to almost </a:t>
            </a:r>
            <a:r>
              <a:rPr lang="en-CA" sz="2400" dirty="0" smtClean="0"/>
              <a:t>40</a:t>
            </a:r>
            <a:r>
              <a:rPr lang="en-CA" sz="2400" dirty="0"/>
              <a:t> </a:t>
            </a:r>
            <a:r>
              <a:rPr lang="en-CA" sz="2400" dirty="0" smtClean="0"/>
              <a:t>percent</a:t>
            </a:r>
          </a:p>
          <a:p>
            <a:pPr lvl="1" eaLnBrk="0" hangingPunct="0"/>
            <a:endParaRPr lang="en-CA" sz="2400" dirty="0" smtClean="0"/>
          </a:p>
          <a:p>
            <a:pPr lvl="1" eaLnBrk="0" hangingPunct="0"/>
            <a:r>
              <a:rPr lang="en-CA" sz="2400" dirty="0" smtClean="0"/>
              <a:t>In </a:t>
            </a:r>
            <a:r>
              <a:rPr lang="en-CA" sz="2400" dirty="0"/>
              <a:t>1861, Montreal's population was 90, 323. </a:t>
            </a:r>
          </a:p>
          <a:p>
            <a:pPr lvl="1" eaLnBrk="0" hangingPunct="0"/>
            <a:endParaRPr lang="en-CA" sz="2400" dirty="0" smtClean="0"/>
          </a:p>
          <a:p>
            <a:pPr lvl="1" eaLnBrk="0" hangingPunct="0"/>
            <a:r>
              <a:rPr lang="en-CA" sz="2400" dirty="0" smtClean="0"/>
              <a:t>Forty </a:t>
            </a:r>
            <a:r>
              <a:rPr lang="en-CA" sz="2400" dirty="0"/>
              <a:t>years later, Montreal's population had tripled</a:t>
            </a:r>
            <a:endParaRPr lang="en-US" sz="2400" dirty="0"/>
          </a:p>
          <a:p>
            <a:endParaRPr lang="en-US" sz="2400" dirty="0"/>
          </a:p>
        </p:txBody>
      </p:sp>
    </p:spTree>
    <p:extLst>
      <p:ext uri="{BB962C8B-B14F-4D97-AF65-F5344CB8AC3E}">
        <p14:creationId xmlns:p14="http://schemas.microsoft.com/office/powerpoint/2010/main" val="3198790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1000"/>
                                        <p:tgtEl>
                                          <p:spTgt spid="3">
                                            <p:txEl>
                                              <p:pRg st="8" end="8"/>
                                            </p:txEl>
                                          </p:spTgt>
                                        </p:tgtEl>
                                      </p:cBhvr>
                                    </p:animEffect>
                                    <p:anim calcmode="lin" valueType="num">
                                      <p:cBhvr>
                                        <p:cTn id="3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Urbanization</a:t>
            </a:r>
            <a:endParaRPr lang="en-US" dirty="0"/>
          </a:p>
        </p:txBody>
      </p:sp>
      <p:sp>
        <p:nvSpPr>
          <p:cNvPr id="3" name="Content Placeholder 2"/>
          <p:cNvSpPr>
            <a:spLocks noGrp="1"/>
          </p:cNvSpPr>
          <p:nvPr>
            <p:ph idx="1"/>
          </p:nvPr>
        </p:nvSpPr>
        <p:spPr/>
        <p:txBody>
          <a:bodyPr>
            <a:normAutofit/>
          </a:bodyPr>
          <a:lstStyle/>
          <a:p>
            <a:pPr lvl="0"/>
            <a:r>
              <a:rPr lang="en-CA" sz="2800" dirty="0"/>
              <a:t>industrialization - as more and more industries were established in urban centres more people came looking for jobs and a better standard of </a:t>
            </a:r>
            <a:r>
              <a:rPr lang="en-CA" sz="2800" dirty="0" smtClean="0"/>
              <a:t>living</a:t>
            </a:r>
          </a:p>
          <a:p>
            <a:pPr lvl="0"/>
            <a:endParaRPr lang="en-US" sz="2800" dirty="0"/>
          </a:p>
          <a:p>
            <a:r>
              <a:rPr lang="en-US" sz="2800" dirty="0"/>
              <a:t>a surplus of </a:t>
            </a:r>
            <a:r>
              <a:rPr lang="en-US" sz="2800" dirty="0" smtClean="0"/>
              <a:t>labor </a:t>
            </a:r>
            <a:r>
              <a:rPr lang="en-US" sz="2800" dirty="0"/>
              <a:t>in the rural </a:t>
            </a:r>
            <a:r>
              <a:rPr lang="en-US" sz="2800" dirty="0" smtClean="0"/>
              <a:t>areas</a:t>
            </a:r>
            <a:endParaRPr lang="en-US" sz="2800" dirty="0"/>
          </a:p>
        </p:txBody>
      </p:sp>
    </p:spTree>
    <p:extLst>
      <p:ext uri="{BB962C8B-B14F-4D97-AF65-F5344CB8AC3E}">
        <p14:creationId xmlns:p14="http://schemas.microsoft.com/office/powerpoint/2010/main" val="10877951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Consequences of Rapid Urbanization</a:t>
            </a:r>
            <a:endParaRPr lang="en-US" dirty="0"/>
          </a:p>
        </p:txBody>
      </p:sp>
      <p:sp>
        <p:nvSpPr>
          <p:cNvPr id="3" name="Content Placeholder 2"/>
          <p:cNvSpPr>
            <a:spLocks noGrp="1"/>
          </p:cNvSpPr>
          <p:nvPr>
            <p:ph idx="1"/>
          </p:nvPr>
        </p:nvSpPr>
        <p:spPr/>
        <p:txBody>
          <a:bodyPr>
            <a:normAutofit/>
          </a:bodyPr>
          <a:lstStyle/>
          <a:p>
            <a:pPr lvl="0" eaLnBrk="0" hangingPunct="0"/>
            <a:r>
              <a:rPr lang="en-CA" sz="3200" dirty="0" smtClean="0"/>
              <a:t>Leads to inadequate and overcrowded housing</a:t>
            </a:r>
          </a:p>
          <a:p>
            <a:pPr lvl="0" eaLnBrk="0" hangingPunct="0"/>
            <a:endParaRPr lang="en-US" sz="3200" dirty="0" smtClean="0"/>
          </a:p>
          <a:p>
            <a:pPr lvl="0" eaLnBrk="0" hangingPunct="0"/>
            <a:r>
              <a:rPr lang="en-CA" sz="3200" dirty="0" smtClean="0"/>
              <a:t>Inner city life often led to illiteracy, poverty, pollution, and poor sanitation</a:t>
            </a:r>
          </a:p>
          <a:p>
            <a:pPr lvl="0" eaLnBrk="0" hangingPunct="0"/>
            <a:endParaRPr lang="en-US" sz="3200" dirty="0" smtClean="0"/>
          </a:p>
          <a:p>
            <a:pPr lvl="0" eaLnBrk="0" hangingPunct="0"/>
            <a:r>
              <a:rPr lang="en-CA" sz="3200" dirty="0" smtClean="0"/>
              <a:t>Poor sanitation and water supply led to disease </a:t>
            </a:r>
            <a:r>
              <a:rPr lang="en-CA" sz="3200" dirty="0"/>
              <a:t>and high childhood mortality rates</a:t>
            </a:r>
            <a:endParaRPr lang="en-US" sz="3200" dirty="0"/>
          </a:p>
          <a:p>
            <a:endParaRPr lang="en-US" sz="3200" dirty="0"/>
          </a:p>
        </p:txBody>
      </p:sp>
    </p:spTree>
    <p:extLst>
      <p:ext uri="{BB962C8B-B14F-4D97-AF65-F5344CB8AC3E}">
        <p14:creationId xmlns:p14="http://schemas.microsoft.com/office/powerpoint/2010/main" val="41746424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06680"/>
            <a:ext cx="9720072" cy="883920"/>
          </a:xfrm>
        </p:spPr>
        <p:txBody>
          <a:bodyPr/>
          <a:lstStyle/>
          <a:p>
            <a:r>
              <a:rPr lang="en-US" dirty="0" smtClean="0"/>
              <a:t>The union Movement</a:t>
            </a:r>
            <a:endParaRPr lang="en-US" dirty="0"/>
          </a:p>
        </p:txBody>
      </p:sp>
      <p:sp>
        <p:nvSpPr>
          <p:cNvPr id="3" name="Content Placeholder 2"/>
          <p:cNvSpPr>
            <a:spLocks noGrp="1"/>
          </p:cNvSpPr>
          <p:nvPr>
            <p:ph idx="1"/>
          </p:nvPr>
        </p:nvSpPr>
        <p:spPr>
          <a:xfrm>
            <a:off x="1024128" y="812800"/>
            <a:ext cx="9720073" cy="6451600"/>
          </a:xfrm>
        </p:spPr>
        <p:txBody>
          <a:bodyPr>
            <a:normAutofit/>
          </a:bodyPr>
          <a:lstStyle/>
          <a:p>
            <a:r>
              <a:rPr lang="en-CA" b="1" dirty="0"/>
              <a:t>Working conditions  </a:t>
            </a:r>
            <a:r>
              <a:rPr lang="en-CA" dirty="0"/>
              <a:t>in plants and factories were  difficult:</a:t>
            </a:r>
            <a:endParaRPr lang="en-US" dirty="0"/>
          </a:p>
          <a:p>
            <a:pPr lvl="0" eaLnBrk="0" hangingPunct="0"/>
            <a:r>
              <a:rPr lang="en-CA" dirty="0" smtClean="0"/>
              <a:t>1) most </a:t>
            </a:r>
            <a:r>
              <a:rPr lang="en-CA" dirty="0"/>
              <a:t>workers earned less than $10 a </a:t>
            </a:r>
            <a:r>
              <a:rPr lang="en-CA" dirty="0" smtClean="0"/>
              <a:t>week less than you needed to feed a family so all members needed to work</a:t>
            </a:r>
            <a:endParaRPr lang="en-US" dirty="0"/>
          </a:p>
          <a:p>
            <a:pPr lvl="0" eaLnBrk="0" hangingPunct="0"/>
            <a:r>
              <a:rPr lang="en-CA" dirty="0" smtClean="0"/>
              <a:t>2) factories </a:t>
            </a:r>
            <a:r>
              <a:rPr lang="en-CA" dirty="0"/>
              <a:t>employed women and </a:t>
            </a:r>
            <a:r>
              <a:rPr lang="en-CA" b="1" dirty="0"/>
              <a:t>children </a:t>
            </a:r>
            <a:r>
              <a:rPr lang="en-CA" dirty="0"/>
              <a:t>and paid them lower wages</a:t>
            </a:r>
            <a:endParaRPr lang="en-US" dirty="0"/>
          </a:p>
          <a:p>
            <a:pPr lvl="0" eaLnBrk="0" hangingPunct="0"/>
            <a:r>
              <a:rPr lang="en-CA" dirty="0" smtClean="0"/>
              <a:t>3) employers </a:t>
            </a:r>
            <a:r>
              <a:rPr lang="en-CA" dirty="0"/>
              <a:t>were not concerned with the health and </a:t>
            </a:r>
            <a:r>
              <a:rPr lang="en-CA" dirty="0" smtClean="0"/>
              <a:t>security</a:t>
            </a:r>
            <a:r>
              <a:rPr lang="en-US" dirty="0"/>
              <a:t> </a:t>
            </a:r>
            <a:r>
              <a:rPr lang="en-CA" dirty="0" smtClean="0"/>
              <a:t>of </a:t>
            </a:r>
            <a:r>
              <a:rPr lang="en-CA" dirty="0"/>
              <a:t>their workers</a:t>
            </a:r>
            <a:endParaRPr lang="en-US" dirty="0"/>
          </a:p>
          <a:p>
            <a:pPr lvl="0" eaLnBrk="0" hangingPunct="0"/>
            <a:r>
              <a:rPr lang="en-CA" dirty="0" smtClean="0"/>
              <a:t>4) workers </a:t>
            </a:r>
            <a:r>
              <a:rPr lang="en-CA" dirty="0"/>
              <a:t>worked between ten and twelve hours a day, six days a </a:t>
            </a:r>
            <a:r>
              <a:rPr lang="en-CA" dirty="0" smtClean="0"/>
              <a:t>week</a:t>
            </a:r>
          </a:p>
          <a:p>
            <a:pPr lvl="0" eaLnBrk="0" hangingPunct="0"/>
            <a:endParaRPr lang="en-CA" dirty="0"/>
          </a:p>
          <a:p>
            <a:pPr eaLnBrk="0" hangingPunct="0"/>
            <a:r>
              <a:rPr lang="en-CA" dirty="0"/>
              <a:t>Unionized workers would go on </a:t>
            </a:r>
            <a:r>
              <a:rPr lang="en-CA" b="1" dirty="0"/>
              <a:t>strike </a:t>
            </a:r>
            <a:r>
              <a:rPr lang="en-CA" dirty="0"/>
              <a:t>to try and improve their working conditions</a:t>
            </a:r>
            <a:r>
              <a:rPr lang="en-CA" dirty="0" smtClean="0"/>
              <a:t>.</a:t>
            </a:r>
          </a:p>
          <a:p>
            <a:pPr eaLnBrk="0" hangingPunct="0"/>
            <a:endParaRPr lang="en-CA" dirty="0" smtClean="0"/>
          </a:p>
          <a:p>
            <a:pPr eaLnBrk="0" hangingPunct="0"/>
            <a:r>
              <a:rPr lang="en-CA" dirty="0" smtClean="0"/>
              <a:t>In 1872 the federal government passed a law making unions legal but the right to strike would not be respected until 1890</a:t>
            </a:r>
            <a:endParaRPr lang="en-US" dirty="0"/>
          </a:p>
          <a:p>
            <a:pPr eaLnBrk="0" hangingPunct="0"/>
            <a:r>
              <a:rPr lang="en-CA" dirty="0"/>
              <a:t> </a:t>
            </a:r>
            <a:endParaRPr lang="en-US" dirty="0"/>
          </a:p>
          <a:p>
            <a:pPr eaLnBrk="0" hangingPunct="0"/>
            <a:r>
              <a:rPr lang="en-CA" dirty="0"/>
              <a:t>Many </a:t>
            </a:r>
            <a:r>
              <a:rPr lang="en-CA" dirty="0" smtClean="0"/>
              <a:t>early strikes </a:t>
            </a:r>
            <a:r>
              <a:rPr lang="en-CA" dirty="0"/>
              <a:t>were brutally repressed since neither </a:t>
            </a:r>
            <a:r>
              <a:rPr lang="en-CA" dirty="0" smtClean="0"/>
              <a:t>the </a:t>
            </a:r>
            <a:r>
              <a:rPr lang="en-CA" dirty="0"/>
              <a:t>Church nor the government supported the union movement.</a:t>
            </a:r>
            <a:endParaRPr lang="en-US" dirty="0"/>
          </a:p>
          <a:p>
            <a:pPr lvl="0" eaLnBrk="0" hangingPunct="0"/>
            <a:endParaRPr lang="en-US" dirty="0"/>
          </a:p>
          <a:p>
            <a:endParaRPr lang="en-US" dirty="0"/>
          </a:p>
        </p:txBody>
      </p:sp>
    </p:spTree>
    <p:extLst>
      <p:ext uri="{BB962C8B-B14F-4D97-AF65-F5344CB8AC3E}">
        <p14:creationId xmlns:p14="http://schemas.microsoft.com/office/powerpoint/2010/main" val="4194423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anim calcmode="lin" valueType="num">
                                      <p:cBhvr>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1000"/>
                                        <p:tgtEl>
                                          <p:spTgt spid="3">
                                            <p:txEl>
                                              <p:pRg st="10" end="10"/>
                                            </p:txEl>
                                          </p:spTgt>
                                        </p:tgtEl>
                                      </p:cBhvr>
                                    </p:animEffect>
                                    <p:anim calcmode="lin" valueType="num">
                                      <p:cBhvr>
                                        <p:cTn id="5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3">
                                            <p:txEl>
                                              <p:pRg st="0" end="0"/>
                                            </p:txEl>
                                          </p:spTgt>
                                        </p:tgtEl>
                                        <p:attrNameLst>
                                          <p:attrName>style.visibility</p:attrName>
                                        </p:attrNameLst>
                                      </p:cBhvr>
                                      <p:to>
                                        <p:strVal val="visible"/>
                                      </p:to>
                                    </p:set>
                                    <p:anim calcmode="lin" valueType="num">
                                      <p:cBhvr>
                                        <p:cTn id="60"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61"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62" dur="500"/>
                                        <p:tgtEl>
                                          <p:spTgt spid="3">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3">
                                            <p:txEl>
                                              <p:pRg st="1" end="1"/>
                                            </p:txEl>
                                          </p:spTgt>
                                        </p:tgtEl>
                                        <p:attrNameLst>
                                          <p:attrName>style.visibility</p:attrName>
                                        </p:attrNameLst>
                                      </p:cBhvr>
                                      <p:to>
                                        <p:strVal val="visible"/>
                                      </p:to>
                                    </p:set>
                                    <p:anim calcmode="lin" valueType="num">
                                      <p:cBhvr>
                                        <p:cTn id="6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69" dur="500"/>
                                        <p:tgtEl>
                                          <p:spTgt spid="3">
                                            <p:txEl>
                                              <p:pRg st="1" end="1"/>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3">
                                            <p:txEl>
                                              <p:pRg st="2" end="2"/>
                                            </p:txEl>
                                          </p:spTgt>
                                        </p:tgtEl>
                                        <p:attrNameLst>
                                          <p:attrName>style.visibility</p:attrName>
                                        </p:attrNameLst>
                                      </p:cBhvr>
                                      <p:to>
                                        <p:strVal val="visible"/>
                                      </p:to>
                                    </p:set>
                                    <p:anim calcmode="lin" valueType="num">
                                      <p:cBhvr>
                                        <p:cTn id="7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7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76" dur="500"/>
                                        <p:tgtEl>
                                          <p:spTgt spid="3">
                                            <p:txEl>
                                              <p:pRg st="2" end="2"/>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3">
                                            <p:txEl>
                                              <p:pRg st="3" end="3"/>
                                            </p:txEl>
                                          </p:spTgt>
                                        </p:tgtEl>
                                        <p:attrNameLst>
                                          <p:attrName>style.visibility</p:attrName>
                                        </p:attrNameLst>
                                      </p:cBhvr>
                                      <p:to>
                                        <p:strVal val="visible"/>
                                      </p:to>
                                    </p:set>
                                    <p:anim calcmode="lin" valueType="num">
                                      <p:cBhvr>
                                        <p:cTn id="8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83" dur="500"/>
                                        <p:tgtEl>
                                          <p:spTgt spid="3">
                                            <p:txEl>
                                              <p:pRg st="3" end="3"/>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ntr" presetSubtype="16" fill="hold" grpId="0" nodeType="clickEffect">
                                  <p:stCondLst>
                                    <p:cond delay="0"/>
                                  </p:stCondLst>
                                  <p:childTnLst>
                                    <p:set>
                                      <p:cBhvr>
                                        <p:cTn id="87" dur="1" fill="hold">
                                          <p:stCondLst>
                                            <p:cond delay="0"/>
                                          </p:stCondLst>
                                        </p:cTn>
                                        <p:tgtEl>
                                          <p:spTgt spid="3">
                                            <p:txEl>
                                              <p:pRg st="4" end="4"/>
                                            </p:txEl>
                                          </p:spTgt>
                                        </p:tgtEl>
                                        <p:attrNameLst>
                                          <p:attrName>style.visibility</p:attrName>
                                        </p:attrNameLst>
                                      </p:cBhvr>
                                      <p:to>
                                        <p:strVal val="visible"/>
                                      </p:to>
                                    </p:set>
                                    <p:anim calcmode="lin" valueType="num">
                                      <p:cBhvr>
                                        <p:cTn id="8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0" dur="500"/>
                                        <p:tgtEl>
                                          <p:spTgt spid="3">
                                            <p:txEl>
                                              <p:pRg st="4" end="4"/>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3">
                                            <p:txEl>
                                              <p:pRg st="6" end="6"/>
                                            </p:txEl>
                                          </p:spTgt>
                                        </p:tgtEl>
                                        <p:attrNameLst>
                                          <p:attrName>style.visibility</p:attrName>
                                        </p:attrNameLst>
                                      </p:cBhvr>
                                      <p:to>
                                        <p:strVal val="visible"/>
                                      </p:to>
                                    </p:set>
                                    <p:anim calcmode="lin" valueType="num">
                                      <p:cBhvr>
                                        <p:cTn id="9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9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97" dur="500"/>
                                        <p:tgtEl>
                                          <p:spTgt spid="3">
                                            <p:txEl>
                                              <p:pRg st="6" end="6"/>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53" presetClass="entr" presetSubtype="16" fill="hold" grpId="0" nodeType="clickEffect">
                                  <p:stCondLst>
                                    <p:cond delay="0"/>
                                  </p:stCondLst>
                                  <p:childTnLst>
                                    <p:set>
                                      <p:cBhvr>
                                        <p:cTn id="101" dur="1" fill="hold">
                                          <p:stCondLst>
                                            <p:cond delay="0"/>
                                          </p:stCondLst>
                                        </p:cTn>
                                        <p:tgtEl>
                                          <p:spTgt spid="3">
                                            <p:txEl>
                                              <p:pRg st="8" end="8"/>
                                            </p:txEl>
                                          </p:spTgt>
                                        </p:tgtEl>
                                        <p:attrNameLst>
                                          <p:attrName>style.visibility</p:attrName>
                                        </p:attrNameLst>
                                      </p:cBhvr>
                                      <p:to>
                                        <p:strVal val="visible"/>
                                      </p:to>
                                    </p:set>
                                    <p:anim calcmode="lin" valueType="num">
                                      <p:cBhvr>
                                        <p:cTn id="10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10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104" dur="500"/>
                                        <p:tgtEl>
                                          <p:spTgt spid="3">
                                            <p:txEl>
                                              <p:pRg st="8" end="8"/>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53" presetClass="entr" presetSubtype="16" fill="hold" grpId="0" nodeType="clickEffect">
                                  <p:stCondLst>
                                    <p:cond delay="0"/>
                                  </p:stCondLst>
                                  <p:childTnLst>
                                    <p:set>
                                      <p:cBhvr>
                                        <p:cTn id="108" dur="1" fill="hold">
                                          <p:stCondLst>
                                            <p:cond delay="0"/>
                                          </p:stCondLst>
                                        </p:cTn>
                                        <p:tgtEl>
                                          <p:spTgt spid="3">
                                            <p:txEl>
                                              <p:pRg st="9" end="9"/>
                                            </p:txEl>
                                          </p:spTgt>
                                        </p:tgtEl>
                                        <p:attrNameLst>
                                          <p:attrName>style.visibility</p:attrName>
                                        </p:attrNameLst>
                                      </p:cBhvr>
                                      <p:to>
                                        <p:strVal val="visible"/>
                                      </p:to>
                                    </p:set>
                                    <p:anim calcmode="lin" valueType="num">
                                      <p:cBhvr>
                                        <p:cTn id="10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11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111" dur="500"/>
                                        <p:tgtEl>
                                          <p:spTgt spid="3">
                                            <p:txEl>
                                              <p:pRg st="9" end="9"/>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53" presetClass="entr" presetSubtype="16" fill="hold" grpId="0" nodeType="clickEffect">
                                  <p:stCondLst>
                                    <p:cond delay="0"/>
                                  </p:stCondLst>
                                  <p:childTnLst>
                                    <p:set>
                                      <p:cBhvr>
                                        <p:cTn id="115" dur="1" fill="hold">
                                          <p:stCondLst>
                                            <p:cond delay="0"/>
                                          </p:stCondLst>
                                        </p:cTn>
                                        <p:tgtEl>
                                          <p:spTgt spid="3">
                                            <p:txEl>
                                              <p:pRg st="10" end="10"/>
                                            </p:txEl>
                                          </p:spTgt>
                                        </p:tgtEl>
                                        <p:attrNameLst>
                                          <p:attrName>style.visibility</p:attrName>
                                        </p:attrNameLst>
                                      </p:cBhvr>
                                      <p:to>
                                        <p:strVal val="visible"/>
                                      </p:to>
                                    </p:set>
                                    <p:anim calcmode="lin" valueType="num">
                                      <p:cBhvr>
                                        <p:cTn id="116"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117"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11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28016"/>
            <a:ext cx="9720072" cy="816864"/>
          </a:xfrm>
        </p:spPr>
        <p:txBody>
          <a:bodyPr/>
          <a:lstStyle/>
          <a:p>
            <a:r>
              <a:rPr lang="en-US" dirty="0" smtClean="0"/>
              <a:t>Impact on labor</a:t>
            </a:r>
            <a:endParaRPr lang="en-US" dirty="0"/>
          </a:p>
        </p:txBody>
      </p:sp>
      <p:sp>
        <p:nvSpPr>
          <p:cNvPr id="3" name="Content Placeholder 2"/>
          <p:cNvSpPr>
            <a:spLocks noGrp="1"/>
          </p:cNvSpPr>
          <p:nvPr>
            <p:ph idx="1"/>
          </p:nvPr>
        </p:nvSpPr>
        <p:spPr>
          <a:xfrm>
            <a:off x="101600" y="944880"/>
            <a:ext cx="10642601" cy="5364480"/>
          </a:xfrm>
        </p:spPr>
        <p:txBody>
          <a:bodyPr>
            <a:normAutofit/>
          </a:bodyPr>
          <a:lstStyle/>
          <a:p>
            <a:r>
              <a:rPr lang="en-US" sz="2800" dirty="0"/>
              <a:t>The union movement did eventually have an impact on labor legislation in </a:t>
            </a:r>
            <a:r>
              <a:rPr lang="en-US" sz="2800" dirty="0" smtClean="0"/>
              <a:t>Quebec:</a:t>
            </a:r>
          </a:p>
          <a:p>
            <a:pPr marL="0" indent="0">
              <a:buNone/>
            </a:pPr>
            <a:r>
              <a:rPr lang="en-US" sz="2800" dirty="0" smtClean="0"/>
              <a:t>In </a:t>
            </a:r>
            <a:r>
              <a:rPr lang="en-US" sz="2800" dirty="0"/>
              <a:t>1885, the Quebec government passed </a:t>
            </a:r>
            <a:r>
              <a:rPr lang="en-US" sz="2800" b="1" dirty="0"/>
              <a:t>laws  </a:t>
            </a:r>
            <a:r>
              <a:rPr lang="en-US" sz="2800" dirty="0" smtClean="0"/>
              <a:t>which:</a:t>
            </a:r>
            <a:endParaRPr lang="en-US" sz="2800" dirty="0"/>
          </a:p>
          <a:p>
            <a:pPr lvl="0" eaLnBrk="0" hangingPunct="0"/>
            <a:r>
              <a:rPr lang="en-US" sz="2800" dirty="0" smtClean="0"/>
              <a:t>1) prohibited </a:t>
            </a:r>
            <a:r>
              <a:rPr lang="en-US" sz="2800" dirty="0"/>
              <a:t>employers from hiring girls under the age of 14 and boys under the age of </a:t>
            </a:r>
            <a:r>
              <a:rPr lang="en-US" sz="2800" dirty="0" smtClean="0"/>
              <a:t>12</a:t>
            </a:r>
          </a:p>
          <a:p>
            <a:pPr lvl="0" eaLnBrk="0" hangingPunct="0"/>
            <a:endParaRPr lang="en-US" sz="2800" dirty="0"/>
          </a:p>
          <a:p>
            <a:pPr lvl="0" eaLnBrk="0" hangingPunct="0"/>
            <a:r>
              <a:rPr lang="en-US" sz="2800" dirty="0" smtClean="0"/>
              <a:t>2) limited </a:t>
            </a:r>
            <a:r>
              <a:rPr lang="en-US" sz="2800" dirty="0"/>
              <a:t>working hours to 60 hours for women and children and 72.5 hours for </a:t>
            </a:r>
            <a:r>
              <a:rPr lang="en-US" sz="2800" dirty="0" smtClean="0"/>
              <a:t>men</a:t>
            </a:r>
          </a:p>
          <a:p>
            <a:endParaRPr lang="en-US" sz="2800" dirty="0"/>
          </a:p>
          <a:p>
            <a:endParaRPr lang="en-US" sz="2800" dirty="0"/>
          </a:p>
        </p:txBody>
      </p:sp>
    </p:spTree>
    <p:extLst>
      <p:ext uri="{BB962C8B-B14F-4D97-AF65-F5344CB8AC3E}">
        <p14:creationId xmlns:p14="http://schemas.microsoft.com/office/powerpoint/2010/main" val="177690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344</TotalTime>
  <Words>1416</Words>
  <Application>Microsoft Office PowerPoint</Application>
  <PresentationFormat>Widescreen</PresentationFormat>
  <Paragraphs>187</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Times New Roman</vt:lpstr>
      <vt:lpstr>Tw Cen MT</vt:lpstr>
      <vt:lpstr>Tw Cen MT Condensed</vt:lpstr>
      <vt:lpstr>Wingdings 3</vt:lpstr>
      <vt:lpstr>Integral</vt:lpstr>
      <vt:lpstr>Changes in the 19th  and  Early 20th Centuries</vt:lpstr>
      <vt:lpstr>Quebec Emigration</vt:lpstr>
      <vt:lpstr>Why?</vt:lpstr>
      <vt:lpstr>Church and Government Response</vt:lpstr>
      <vt:lpstr>Urbanization</vt:lpstr>
      <vt:lpstr>Causes of Urbanization</vt:lpstr>
      <vt:lpstr>Social Consequences of Rapid Urbanization</vt:lpstr>
      <vt:lpstr>The union Movement</vt:lpstr>
      <vt:lpstr>Impact on labor</vt:lpstr>
      <vt:lpstr>Political Changes</vt:lpstr>
      <vt:lpstr>British Imperialism and Nationalism</vt:lpstr>
      <vt:lpstr>Manitoba School Question</vt:lpstr>
      <vt:lpstr>Boer War</vt:lpstr>
      <vt:lpstr>Cold war in England</vt:lpstr>
      <vt:lpstr>Naval Question</vt:lpstr>
      <vt:lpstr>Reaction to the Naval Bill</vt:lpstr>
      <vt:lpstr>World War 1 and conscription</vt:lpstr>
      <vt:lpstr>Battles with Canadian</vt:lpstr>
      <vt:lpstr>Trench warfare </vt:lpstr>
      <vt:lpstr>Conscription Crisis 1917</vt:lpstr>
      <vt:lpstr>Conscription Continued</vt:lpstr>
      <vt:lpstr>Results of World war I</vt:lpstr>
      <vt:lpstr>International Recognition For Canada due to war effort</vt:lpstr>
      <vt:lpstr>Recognition Continued</vt:lpstr>
      <vt:lpstr>Economic Changes</vt:lpstr>
      <vt:lpstr>Other Economic Changes</vt:lpstr>
    </vt:vector>
  </TitlesOfParts>
  <Company>Riverside School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in the 19th Century</dc:title>
  <dc:creator>35-student</dc:creator>
  <cp:lastModifiedBy>Anthony Andreoli</cp:lastModifiedBy>
  <cp:revision>19</cp:revision>
  <dcterms:created xsi:type="dcterms:W3CDTF">2016-03-23T13:15:29Z</dcterms:created>
  <dcterms:modified xsi:type="dcterms:W3CDTF">2017-11-28T19:57:18Z</dcterms:modified>
</cp:coreProperties>
</file>