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3/30/2016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Confederation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Making a Country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6826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91 and 92 of the Canadian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03401"/>
            <a:ext cx="8596668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/>
              <a:t>Section 91 (Federal)</a:t>
            </a:r>
            <a:r>
              <a:rPr lang="en-US" dirty="0" smtClean="0"/>
              <a:t>				</a:t>
            </a:r>
            <a:r>
              <a:rPr lang="en-US" sz="2400" b="1" u="sng" dirty="0" smtClean="0"/>
              <a:t>Section 92 (Provincial)</a:t>
            </a:r>
          </a:p>
          <a:p>
            <a:pPr marL="0" indent="0">
              <a:buNone/>
            </a:pPr>
            <a:r>
              <a:rPr lang="en-US" dirty="0" smtClean="0"/>
              <a:t>Defense									Education (Section 93)</a:t>
            </a:r>
          </a:p>
          <a:p>
            <a:pPr marL="0" indent="0">
              <a:buNone/>
            </a:pPr>
            <a:r>
              <a:rPr lang="en-CA" dirty="0"/>
              <a:t>banking and </a:t>
            </a:r>
            <a:r>
              <a:rPr lang="en-CA" dirty="0" smtClean="0"/>
              <a:t>money						municipal </a:t>
            </a:r>
            <a:r>
              <a:rPr lang="en-CA" dirty="0"/>
              <a:t>institutions</a:t>
            </a:r>
            <a:endParaRPr lang="en-US" dirty="0"/>
          </a:p>
          <a:p>
            <a:pPr marL="0" lvl="0" indent="0">
              <a:buNone/>
            </a:pPr>
            <a:r>
              <a:rPr lang="en-CA" dirty="0"/>
              <a:t>postal </a:t>
            </a:r>
            <a:r>
              <a:rPr lang="en-CA" dirty="0" smtClean="0"/>
              <a:t>service							hospitals</a:t>
            </a:r>
            <a:endParaRPr lang="en-US" dirty="0"/>
          </a:p>
          <a:p>
            <a:pPr marL="0" lvl="0" indent="0">
              <a:buNone/>
            </a:pPr>
            <a:r>
              <a:rPr lang="en-CA" dirty="0"/>
              <a:t>criminal </a:t>
            </a:r>
            <a:r>
              <a:rPr lang="en-CA" dirty="0" smtClean="0"/>
              <a:t>law								property </a:t>
            </a:r>
            <a:r>
              <a:rPr lang="en-CA" dirty="0"/>
              <a:t>and civil rights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CA" dirty="0"/>
              <a:t>Immigration and agriculture were </a:t>
            </a:r>
            <a:r>
              <a:rPr lang="en-CA" b="1" dirty="0"/>
              <a:t>shared </a:t>
            </a:r>
            <a:r>
              <a:rPr lang="en-CA" dirty="0"/>
              <a:t>responsibilities between the federal and provincial governments. 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The </a:t>
            </a:r>
            <a:r>
              <a:rPr lang="en-CA" dirty="0"/>
              <a:t>federal  government  could also disallow any provincial law if it felt it was  not in </a:t>
            </a:r>
            <a:r>
              <a:rPr lang="en-CA" dirty="0" smtClean="0"/>
              <a:t>Canada's </a:t>
            </a:r>
            <a:r>
              <a:rPr lang="en-CA" dirty="0"/>
              <a:t>interest.</a:t>
            </a:r>
            <a:endParaRPr lang="en-US" dirty="0"/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John A Macdonald instituted a clause that stated any new idea not on the list automatically entered federal jurisdiction.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2713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34" y="127004"/>
            <a:ext cx="3854528" cy="1278466"/>
          </a:xfrm>
        </p:spPr>
        <p:txBody>
          <a:bodyPr>
            <a:noAutofit/>
          </a:bodyPr>
          <a:lstStyle/>
          <a:p>
            <a:r>
              <a:rPr lang="en-US" sz="2800" dirty="0" smtClean="0"/>
              <a:t>Charlottetown Conference September 1864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1079500"/>
            <a:ext cx="5435600" cy="428201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511300"/>
            <a:ext cx="6210300" cy="4940299"/>
          </a:xfrm>
        </p:spPr>
        <p:txBody>
          <a:bodyPr>
            <a:noAutofit/>
          </a:bodyPr>
          <a:lstStyle/>
          <a:p>
            <a:pPr eaLnBrk="0" hangingPunct="0"/>
            <a:r>
              <a:rPr lang="en-CA" sz="1750" dirty="0"/>
              <a:t>In September, representatives of the Maritime colonies went to </a:t>
            </a:r>
            <a:r>
              <a:rPr lang="en-CA" sz="1750" u="sng" dirty="0"/>
              <a:t>Charlottetown </a:t>
            </a:r>
            <a:r>
              <a:rPr lang="en-CA" sz="1750" dirty="0"/>
              <a:t>to discuss a Maritime Union. </a:t>
            </a:r>
            <a:endParaRPr lang="en-US" sz="1750" dirty="0"/>
          </a:p>
          <a:p>
            <a:pPr eaLnBrk="0" hangingPunct="0"/>
            <a:r>
              <a:rPr lang="en-CA" sz="1750" dirty="0"/>
              <a:t> </a:t>
            </a:r>
            <a:endParaRPr lang="en-US" sz="1750" dirty="0"/>
          </a:p>
          <a:p>
            <a:pPr eaLnBrk="0" hangingPunct="0"/>
            <a:r>
              <a:rPr lang="en-CA" sz="1750" dirty="0"/>
              <a:t>The leaders of the colony of Canada asked to be invited to suggest instead a larger scheme of </a:t>
            </a:r>
            <a:r>
              <a:rPr lang="en-CA" sz="1750" dirty="0" smtClean="0"/>
              <a:t>union</a:t>
            </a:r>
          </a:p>
          <a:p>
            <a:pPr eaLnBrk="0" hangingPunct="0"/>
            <a:endParaRPr lang="en-CA" sz="1750" dirty="0"/>
          </a:p>
          <a:p>
            <a:pPr eaLnBrk="0" hangingPunct="0"/>
            <a:r>
              <a:rPr lang="en-CA" sz="1750" dirty="0" smtClean="0"/>
              <a:t>The wanted a confederation </a:t>
            </a:r>
            <a:r>
              <a:rPr lang="en-CA" sz="1750" dirty="0"/>
              <a:t>of the Maritime colonies and the colony of Canada. </a:t>
            </a:r>
            <a:endParaRPr lang="en-US" sz="1750" dirty="0"/>
          </a:p>
          <a:p>
            <a:pPr eaLnBrk="0" hangingPunct="0"/>
            <a:r>
              <a:rPr lang="en-CA" sz="1750" dirty="0"/>
              <a:t> </a:t>
            </a:r>
            <a:endParaRPr lang="en-US" sz="1750" dirty="0"/>
          </a:p>
          <a:p>
            <a:pPr eaLnBrk="0" hangingPunct="0"/>
            <a:r>
              <a:rPr lang="en-CA" sz="1750" dirty="0"/>
              <a:t>Representatives from Canada, both Canada East and West, Nova Scotia, Newfoundland, and New Brunswick attended. </a:t>
            </a:r>
            <a:endParaRPr lang="en-US" sz="1750" dirty="0"/>
          </a:p>
          <a:p>
            <a:pPr eaLnBrk="0" hangingPunct="0"/>
            <a:r>
              <a:rPr lang="en-CA" sz="1750" dirty="0"/>
              <a:t> </a:t>
            </a:r>
            <a:endParaRPr lang="en-US" sz="1750" dirty="0"/>
          </a:p>
          <a:p>
            <a:r>
              <a:rPr lang="en-CA" sz="1750" dirty="0"/>
              <a:t>It was decided </a:t>
            </a:r>
            <a:r>
              <a:rPr lang="en-CA" sz="1750" dirty="0" smtClean="0"/>
              <a:t>to </a:t>
            </a:r>
            <a:r>
              <a:rPr lang="en-CA" sz="1750" dirty="0"/>
              <a:t>continue the talks the following month in Quebec City.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21830857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796"/>
            <a:ext cx="3854528" cy="127846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Quebec Conference: October 1864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700" y="241300"/>
            <a:ext cx="4308475" cy="45212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4434" y="973670"/>
            <a:ext cx="7298266" cy="5884330"/>
          </a:xfrm>
        </p:spPr>
        <p:txBody>
          <a:bodyPr>
            <a:normAutofit/>
          </a:bodyPr>
          <a:lstStyle/>
          <a:p>
            <a:pPr eaLnBrk="0" hangingPunct="0"/>
            <a:r>
              <a:rPr lang="en-CA" sz="2000" dirty="0"/>
              <a:t>The Quebec Conference was a serious discussion of the specific details of Confederation. A major point of contention was </a:t>
            </a:r>
            <a:r>
              <a:rPr lang="en-CA" sz="2000" dirty="0" smtClean="0"/>
              <a:t>whether </a:t>
            </a:r>
            <a:r>
              <a:rPr lang="en-CA" sz="2000" dirty="0"/>
              <a:t>the new country should </a:t>
            </a:r>
            <a:r>
              <a:rPr lang="en-CA" sz="2000" dirty="0" smtClean="0"/>
              <a:t>have:</a:t>
            </a:r>
          </a:p>
          <a:p>
            <a:pPr eaLnBrk="0" hangingPunct="0"/>
            <a:r>
              <a:rPr lang="en-CA" sz="2000" dirty="0" smtClean="0"/>
              <a:t> 1) a</a:t>
            </a:r>
            <a:r>
              <a:rPr lang="en-US" sz="2000" dirty="0" smtClean="0"/>
              <a:t> </a:t>
            </a:r>
            <a:r>
              <a:rPr lang="en-CA" sz="2000" dirty="0" smtClean="0"/>
              <a:t>legislative union where all </a:t>
            </a:r>
            <a:r>
              <a:rPr lang="en-CA" sz="2000" dirty="0"/>
              <a:t>the laws are  made by the central government or</a:t>
            </a:r>
            <a:endParaRPr lang="en-US" sz="2000" dirty="0"/>
          </a:p>
          <a:p>
            <a:pPr lvl="0" eaLnBrk="0" hangingPunct="0"/>
            <a:r>
              <a:rPr lang="en-CA" sz="2000" dirty="0"/>
              <a:t> </a:t>
            </a:r>
            <a:r>
              <a:rPr lang="en-CA" sz="2000" dirty="0" smtClean="0"/>
              <a:t>2) A </a:t>
            </a:r>
            <a:r>
              <a:rPr lang="en-CA" sz="2000" dirty="0"/>
              <a:t>federal union where the central </a:t>
            </a:r>
            <a:r>
              <a:rPr lang="en-CA" sz="2000" dirty="0" smtClean="0"/>
              <a:t>government </a:t>
            </a:r>
            <a:r>
              <a:rPr lang="en-CA" sz="2000" dirty="0"/>
              <a:t>makes some laws, but the provinces make their own laws for local matters.</a:t>
            </a:r>
            <a:endParaRPr lang="en-US" sz="2000" dirty="0"/>
          </a:p>
          <a:p>
            <a:pPr eaLnBrk="0" hangingPunct="0"/>
            <a:r>
              <a:rPr lang="en-CA" sz="2000" dirty="0"/>
              <a:t> </a:t>
            </a:r>
            <a:endParaRPr lang="en-US" sz="2000" dirty="0"/>
          </a:p>
          <a:p>
            <a:pPr eaLnBrk="0" hangingPunct="0"/>
            <a:r>
              <a:rPr lang="en-CA" sz="2000" dirty="0"/>
              <a:t>John A. Macdonald  </a:t>
            </a:r>
            <a:r>
              <a:rPr lang="en-CA" sz="2000" dirty="0" smtClean="0"/>
              <a:t>preferred  </a:t>
            </a:r>
            <a:r>
              <a:rPr lang="en-CA" sz="2000" dirty="0"/>
              <a:t>a legislative union because he saw how a </a:t>
            </a:r>
            <a:r>
              <a:rPr lang="en-CA" sz="2000" dirty="0" smtClean="0"/>
              <a:t>federal</a:t>
            </a:r>
            <a:r>
              <a:rPr lang="en-US" sz="2000" dirty="0"/>
              <a:t> </a:t>
            </a:r>
            <a:r>
              <a:rPr lang="en-CA" sz="2000" dirty="0" smtClean="0"/>
              <a:t>union </a:t>
            </a:r>
            <a:r>
              <a:rPr lang="en-CA" sz="2000" dirty="0"/>
              <a:t>in the USA had led to civil war. </a:t>
            </a:r>
            <a:endParaRPr lang="en-US" sz="2000" dirty="0"/>
          </a:p>
          <a:p>
            <a:pPr eaLnBrk="0" hangingPunct="0"/>
            <a:r>
              <a:rPr lang="en-CA" sz="2000" dirty="0"/>
              <a:t> </a:t>
            </a:r>
            <a:endParaRPr lang="en-US" sz="2000" dirty="0"/>
          </a:p>
          <a:p>
            <a:pPr eaLnBrk="0" hangingPunct="0"/>
            <a:r>
              <a:rPr lang="en-CA" sz="2000" dirty="0"/>
              <a:t>However, it was decided that the new country would have a federal system of </a:t>
            </a:r>
            <a:r>
              <a:rPr lang="en-CA" sz="2000" dirty="0" smtClean="0"/>
              <a:t>government </a:t>
            </a:r>
            <a:r>
              <a:rPr lang="en-CA" sz="2000" dirty="0"/>
              <a:t>so that Quebec and the Maritimes could maintain control over local affairs.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08020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decisions at the Quebec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927600"/>
          </a:xfrm>
        </p:spPr>
        <p:txBody>
          <a:bodyPr>
            <a:normAutofit lnSpcReduction="10000"/>
          </a:bodyPr>
          <a:lstStyle/>
          <a:p>
            <a:pPr eaLnBrk="0" hangingPunct="0"/>
            <a:r>
              <a:rPr lang="en-CA" sz="2000" dirty="0"/>
              <a:t>Quebec, especially did not want to lose control over language and religion. </a:t>
            </a:r>
            <a:endParaRPr lang="en-CA" sz="2000" dirty="0" smtClean="0"/>
          </a:p>
          <a:p>
            <a:pPr eaLnBrk="0" hangingPunct="0"/>
            <a:endParaRPr lang="en-CA" sz="2000" dirty="0"/>
          </a:p>
          <a:p>
            <a:pPr eaLnBrk="0" hangingPunct="0"/>
            <a:r>
              <a:rPr lang="en-CA" sz="2000" dirty="0" smtClean="0"/>
              <a:t>It </a:t>
            </a:r>
            <a:r>
              <a:rPr lang="en-CA" sz="2000" dirty="0"/>
              <a:t>was also decided that</a:t>
            </a:r>
            <a:endParaRPr lang="en-US" sz="2000" dirty="0"/>
          </a:p>
          <a:p>
            <a:pPr marL="0" indent="0" eaLnBrk="0" hangingPunct="0">
              <a:buNone/>
            </a:pPr>
            <a:r>
              <a:rPr lang="en-US" sz="2000" dirty="0"/>
              <a:t>		1) </a:t>
            </a:r>
            <a:r>
              <a:rPr lang="en-CA" sz="2000" dirty="0"/>
              <a:t>the House of Commons would be elected using representation </a:t>
            </a:r>
            <a:r>
              <a:rPr lang="en-CA" sz="2000" dirty="0" smtClean="0"/>
              <a:t>		    by population</a:t>
            </a:r>
          </a:p>
          <a:p>
            <a:pPr marL="0" indent="0" eaLnBrk="0" hangingPunct="0">
              <a:buNone/>
            </a:pPr>
            <a:endParaRPr lang="en-US" sz="2000" dirty="0"/>
          </a:p>
          <a:p>
            <a:pPr marL="0" lvl="0" indent="0" eaLnBrk="0" hangingPunct="0">
              <a:buNone/>
            </a:pPr>
            <a:r>
              <a:rPr lang="en-CA" sz="2000" dirty="0"/>
              <a:t>		2) there would also be an appointed Senate with equal regional </a:t>
            </a:r>
            <a:r>
              <a:rPr lang="en-CA" sz="2000" dirty="0" smtClean="0"/>
              <a:t>			</a:t>
            </a:r>
            <a:r>
              <a:rPr lang="en-CA" sz="2000" dirty="0"/>
              <a:t> </a:t>
            </a:r>
            <a:r>
              <a:rPr lang="en-CA" sz="2000" dirty="0" smtClean="0"/>
              <a:t>   representation</a:t>
            </a:r>
          </a:p>
          <a:p>
            <a:pPr marL="0" lvl="0" indent="0" eaLnBrk="0" hangingPunct="0">
              <a:buNone/>
            </a:pPr>
            <a:endParaRPr lang="en-US" sz="2000" dirty="0"/>
          </a:p>
          <a:p>
            <a:pPr marL="0" lvl="0" indent="0" eaLnBrk="0" hangingPunct="0">
              <a:buNone/>
            </a:pPr>
            <a:r>
              <a:rPr lang="en-CA" sz="2000" dirty="0"/>
              <a:t>		3) Parliament would be made up of three parts, the elected  	</a:t>
            </a:r>
            <a:r>
              <a:rPr lang="en-CA" sz="2000" dirty="0" smtClean="0"/>
              <a:t>		    House of Commons</a:t>
            </a:r>
            <a:r>
              <a:rPr lang="en-CA" sz="2000" dirty="0"/>
              <a:t>, the appointed Senate, and the monarch, 	</a:t>
            </a:r>
            <a:r>
              <a:rPr lang="en-CA" sz="2000" dirty="0" smtClean="0"/>
              <a:t>	    represented </a:t>
            </a:r>
            <a:r>
              <a:rPr lang="en-CA" sz="2000" dirty="0"/>
              <a:t>by </a:t>
            </a:r>
            <a:r>
              <a:rPr lang="en-CA" sz="2000" dirty="0" smtClean="0"/>
              <a:t>an appointed </a:t>
            </a:r>
            <a:r>
              <a:rPr lang="en-CA" sz="2000" dirty="0"/>
              <a:t>Governor-General.</a:t>
            </a:r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564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584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Reactions to the 72 Resolutions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584200"/>
            <a:ext cx="8596668" cy="5457162"/>
          </a:xfrm>
        </p:spPr>
        <p:txBody>
          <a:bodyPr>
            <a:normAutofit lnSpcReduction="10000"/>
          </a:bodyPr>
          <a:lstStyle/>
          <a:p>
            <a:r>
              <a:rPr lang="en-CA" dirty="0"/>
              <a:t>At the end of the Quebec Conference the delegates drew </a:t>
            </a:r>
            <a:r>
              <a:rPr lang="en-CA" dirty="0" smtClean="0"/>
              <a:t>up </a:t>
            </a:r>
            <a:r>
              <a:rPr lang="en-CA" dirty="0"/>
              <a:t>a list of seventy-two recommendations called the Quebec or the 72 Resolutions</a:t>
            </a:r>
            <a:r>
              <a:rPr lang="en-CA" dirty="0" smtClean="0"/>
              <a:t>.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 </a:t>
            </a:r>
            <a:r>
              <a:rPr lang="en-CA" dirty="0"/>
              <a:t>The political system adopted at Quebec City is very similar to the system we still have in Canada today, though much has been added to it.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Reactions:</a:t>
            </a:r>
          </a:p>
          <a:p>
            <a:endParaRPr lang="en-US" dirty="0"/>
          </a:p>
          <a:p>
            <a:pPr marL="0" lvl="0" indent="0">
              <a:buNone/>
            </a:pPr>
            <a:r>
              <a:rPr lang="en-CA" dirty="0"/>
              <a:t>French Canadian delegates accepted the terms of Confederation because the province would have control of local affairs, specifically education and religion. </a:t>
            </a:r>
            <a:endParaRPr lang="en-CA" dirty="0" smtClean="0"/>
          </a:p>
          <a:p>
            <a:pPr marL="0" lvl="0" indent="0">
              <a:buNone/>
            </a:pPr>
            <a:endParaRPr lang="en-CA" dirty="0"/>
          </a:p>
          <a:p>
            <a:pPr marL="0" lvl="0" indent="0">
              <a:buNone/>
            </a:pPr>
            <a:r>
              <a:rPr lang="en-CA" dirty="0" smtClean="0"/>
              <a:t>French </a:t>
            </a:r>
            <a:r>
              <a:rPr lang="en-CA" dirty="0"/>
              <a:t>culture would thus not be threatened by the bigger English </a:t>
            </a:r>
            <a:r>
              <a:rPr lang="en-CA" dirty="0" smtClean="0"/>
              <a:t>population.</a:t>
            </a:r>
          </a:p>
          <a:p>
            <a:pPr marL="0" lvl="0" indent="0">
              <a:buNone/>
            </a:pPr>
            <a:endParaRPr lang="en-CA" dirty="0" smtClean="0"/>
          </a:p>
          <a:p>
            <a:pPr marL="0" lvl="0" indent="0">
              <a:buNone/>
            </a:pPr>
            <a:r>
              <a:rPr lang="en-CA" dirty="0" smtClean="0"/>
              <a:t>However</a:t>
            </a:r>
            <a:r>
              <a:rPr lang="en-CA" dirty="0"/>
              <a:t>, les Rouges, led by A.A. </a:t>
            </a:r>
            <a:r>
              <a:rPr lang="en-CA" dirty="0" err="1"/>
              <a:t>Dorion</a:t>
            </a:r>
            <a:r>
              <a:rPr lang="en-CA" dirty="0"/>
              <a:t>, claimed that Confederation would mean the end of French Quebec.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2944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Canada West was happy because George Brown got rep by pop, and the province would be able to dominate affairs in the new country. </a:t>
            </a:r>
            <a:endParaRPr lang="en-CA" dirty="0" smtClean="0"/>
          </a:p>
          <a:p>
            <a:pPr marL="0" lvl="0" indent="0">
              <a:buNone/>
            </a:pPr>
            <a:endParaRPr lang="en-CA" dirty="0" smtClean="0"/>
          </a:p>
          <a:p>
            <a:pPr lvl="0"/>
            <a:r>
              <a:rPr lang="en-CA" dirty="0" smtClean="0"/>
              <a:t>The </a:t>
            </a:r>
            <a:r>
              <a:rPr lang="en-CA" dirty="0"/>
              <a:t>dead lock of the previous years would be over</a:t>
            </a:r>
            <a:r>
              <a:rPr lang="en-CA" dirty="0" smtClean="0"/>
              <a:t>.</a:t>
            </a:r>
          </a:p>
          <a:p>
            <a:pPr marL="0" lvl="0" indent="0">
              <a:buNone/>
            </a:pPr>
            <a:endParaRPr lang="en-US" dirty="0"/>
          </a:p>
          <a:p>
            <a:pPr lvl="0" eaLnBrk="0" hangingPunct="0"/>
            <a:r>
              <a:rPr lang="en-CA" dirty="0"/>
              <a:t>Delegates from the Maritimes were not so happy because they ·would have little power in the federal government, as they were so much smaller than </a:t>
            </a:r>
            <a:r>
              <a:rPr lang="en-CA" dirty="0" smtClean="0"/>
              <a:t>Ontario </a:t>
            </a:r>
            <a:r>
              <a:rPr lang="en-CA" dirty="0"/>
              <a:t>and Quebec in </a:t>
            </a:r>
            <a:r>
              <a:rPr lang="en-CA" dirty="0" smtClean="0"/>
              <a:t>population</a:t>
            </a:r>
          </a:p>
          <a:p>
            <a:pPr lvl="0" eaLnBrk="0" hangingPunct="0"/>
            <a:endParaRPr lang="en-CA" dirty="0"/>
          </a:p>
          <a:p>
            <a:pPr lvl="0" eaLnBrk="0" hangingPunct="0"/>
            <a:r>
              <a:rPr lang="en-CA" dirty="0" smtClean="0"/>
              <a:t>However, like </a:t>
            </a:r>
            <a:r>
              <a:rPr lang="en-CA" dirty="0"/>
              <a:t>Quebec, they </a:t>
            </a:r>
            <a:r>
              <a:rPr lang="en-CA" dirty="0" smtClean="0"/>
              <a:t>were happy they would </a:t>
            </a:r>
            <a:r>
              <a:rPr lang="en-CA" dirty="0"/>
              <a:t>be able to keep control of local matters.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5849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231900"/>
          </a:xfrm>
        </p:spPr>
        <p:txBody>
          <a:bodyPr/>
          <a:lstStyle/>
          <a:p>
            <a:r>
              <a:rPr lang="en-US" dirty="0" smtClean="0"/>
              <a:t>Getting the Legislative Assemblies of the Colonies to Pass the Quebec Resolutions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31899"/>
            <a:ext cx="9342966" cy="5626101"/>
          </a:xfrm>
        </p:spPr>
        <p:txBody>
          <a:bodyPr>
            <a:normAutofit/>
          </a:bodyPr>
          <a:lstStyle/>
          <a:p>
            <a:pPr eaLnBrk="0" hangingPunct="0"/>
            <a:r>
              <a:rPr lang="en-CA" dirty="0"/>
              <a:t>The delegates would have to explain these recommendations to the assemblies in each colony and persuade them to pass them, so that they could then ask the British government to </a:t>
            </a:r>
            <a:r>
              <a:rPr lang="en-CA" dirty="0" smtClean="0"/>
              <a:t>approve </a:t>
            </a:r>
            <a:r>
              <a:rPr lang="en-CA" dirty="0"/>
              <a:t>the plan for Confederation . </a:t>
            </a:r>
            <a:endParaRPr lang="en-US" dirty="0"/>
          </a:p>
          <a:p>
            <a:pPr marL="0" indent="0" eaLnBrk="0" hangingPunct="0">
              <a:buNone/>
            </a:pPr>
            <a:endParaRPr lang="en-US" dirty="0"/>
          </a:p>
          <a:p>
            <a:pPr eaLnBrk="0" hangingPunct="0"/>
            <a:r>
              <a:rPr lang="en-CA" dirty="0"/>
              <a:t>Thanks to </a:t>
            </a:r>
            <a:r>
              <a:rPr lang="en-CA" dirty="0" smtClean="0"/>
              <a:t>the </a:t>
            </a:r>
            <a:r>
              <a:rPr lang="en-CA" dirty="0"/>
              <a:t>Great Coalition, the plan was swiftly passed in </a:t>
            </a:r>
            <a:r>
              <a:rPr lang="en-CA" dirty="0" smtClean="0"/>
              <a:t>the united Canadas. </a:t>
            </a:r>
          </a:p>
          <a:p>
            <a:pPr marL="0" indent="0" eaLnBrk="0" hangingPunct="0">
              <a:buNone/>
            </a:pPr>
            <a:endParaRPr lang="en-US" dirty="0"/>
          </a:p>
          <a:p>
            <a:pPr eaLnBrk="0" hangingPunct="0"/>
            <a:r>
              <a:rPr lang="en-CA" dirty="0"/>
              <a:t> </a:t>
            </a:r>
            <a:r>
              <a:rPr lang="en-CA" dirty="0" smtClean="0"/>
              <a:t>There </a:t>
            </a:r>
            <a:r>
              <a:rPr lang="en-CA" dirty="0"/>
              <a:t>was much opposition in the Maritime </a:t>
            </a:r>
            <a:r>
              <a:rPr lang="en-CA" dirty="0" smtClean="0"/>
              <a:t>colonies:</a:t>
            </a:r>
          </a:p>
          <a:p>
            <a:pPr marL="0" indent="0" eaLnBrk="0" hangingPunct="0">
              <a:buNone/>
            </a:pPr>
            <a:endParaRPr lang="en-CA" dirty="0" smtClean="0"/>
          </a:p>
          <a:p>
            <a:pPr marL="0" indent="0" eaLnBrk="0" hangingPunct="0">
              <a:buNone/>
            </a:pPr>
            <a:r>
              <a:rPr lang="en-CA" dirty="0" smtClean="0"/>
              <a:t>1)Newfoundland and PEI were </a:t>
            </a:r>
            <a:r>
              <a:rPr lang="en-CA" dirty="0"/>
              <a:t>not interested from the start</a:t>
            </a:r>
            <a:r>
              <a:rPr lang="en-CA" dirty="0" smtClean="0"/>
              <a:t>.</a:t>
            </a:r>
          </a:p>
          <a:p>
            <a:pPr marL="0" indent="0" eaLnBrk="0" hangingPunct="0">
              <a:buNone/>
            </a:pPr>
            <a:endParaRPr lang="en-CA" dirty="0" smtClean="0"/>
          </a:p>
          <a:p>
            <a:pPr marL="0" indent="0" eaLnBrk="0" hangingPunct="0">
              <a:buNone/>
            </a:pPr>
            <a:r>
              <a:rPr lang="en-CA" dirty="0" smtClean="0"/>
              <a:t>2) </a:t>
            </a:r>
            <a:r>
              <a:rPr lang="en-CA" dirty="0"/>
              <a:t>New Brunswick electors voted Tilley out of office for a while, </a:t>
            </a:r>
            <a:r>
              <a:rPr lang="en-CA" dirty="0" smtClean="0"/>
              <a:t>and Tupper </a:t>
            </a:r>
            <a:r>
              <a:rPr lang="en-CA" dirty="0"/>
              <a:t>had to face the determined opposition of Joseph Howe </a:t>
            </a:r>
            <a:r>
              <a:rPr lang="en-CA" dirty="0" smtClean="0"/>
              <a:t>in Nova </a:t>
            </a:r>
            <a:r>
              <a:rPr lang="en-CA" dirty="0"/>
              <a:t>Scotia.  </a:t>
            </a:r>
            <a:endParaRPr lang="en-US" dirty="0"/>
          </a:p>
          <a:p>
            <a:pPr marL="0" indent="0" eaLnBrk="0" hangingPunct="0">
              <a:buNone/>
            </a:pPr>
            <a:r>
              <a:rPr lang="en-CA" dirty="0" smtClean="0"/>
              <a:t>Eventually</a:t>
            </a:r>
            <a:r>
              <a:rPr lang="en-CA" dirty="0"/>
              <a:t>, both </a:t>
            </a:r>
            <a:r>
              <a:rPr lang="en-CA" dirty="0" smtClean="0"/>
              <a:t>Colonies voted </a:t>
            </a:r>
            <a:r>
              <a:rPr lang="en-CA" dirty="0"/>
              <a:t>for confederation. </a:t>
            </a:r>
            <a:endParaRPr lang="en-CA" dirty="0" smtClean="0"/>
          </a:p>
          <a:p>
            <a:pPr marL="0" indent="0" eaLnBrk="0" hangingPunct="0">
              <a:buNone/>
            </a:pPr>
            <a:r>
              <a:rPr lang="en-CA" dirty="0" err="1" smtClean="0"/>
              <a:t>Fenian</a:t>
            </a:r>
            <a:r>
              <a:rPr lang="en-CA" dirty="0" smtClean="0"/>
              <a:t> </a:t>
            </a:r>
            <a:r>
              <a:rPr lang="en-CA" dirty="0"/>
              <a:t>raids in New Brunswick showed how weak that colony would be if it tried to stand alone.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9373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34" y="114300"/>
            <a:ext cx="3854528" cy="952500"/>
          </a:xfrm>
        </p:spPr>
        <p:txBody>
          <a:bodyPr>
            <a:noAutofit/>
          </a:bodyPr>
          <a:lstStyle/>
          <a:p>
            <a:r>
              <a:rPr lang="en-US" sz="2800" dirty="0" smtClean="0"/>
              <a:t>London Conference: 1866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834" y="1066800"/>
            <a:ext cx="8276166" cy="5791200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/>
              <a:t>In 1866, delegates from the three colonies traveled to London, where the British government </a:t>
            </a:r>
            <a:r>
              <a:rPr lang="en-US" sz="2200" dirty="0" smtClean="0"/>
              <a:t>approve the </a:t>
            </a:r>
            <a:r>
              <a:rPr lang="en-US" sz="2200" dirty="0"/>
              <a:t>plan for confederation. 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A law of the British parliament acted as the constitution  of Canada, this fact was to cause trouble later, when  Canada wanted  to have its constitution  as a Canadian </a:t>
            </a:r>
            <a:r>
              <a:rPr lang="en-US" sz="2200" dirty="0" smtClean="0"/>
              <a:t>Law, not </a:t>
            </a:r>
            <a:r>
              <a:rPr lang="en-US" sz="2200" dirty="0"/>
              <a:t>a </a:t>
            </a:r>
            <a:r>
              <a:rPr lang="en-US" sz="2200" dirty="0" smtClean="0"/>
              <a:t>British one.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On July 1, 1867, the British North America commonly called the BNA Act was proclaimed. 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The original Dominion of Canada had four provinces, Ontario, </a:t>
            </a:r>
            <a:r>
              <a:rPr lang="en-US" sz="2200" dirty="0" smtClean="0"/>
              <a:t>Quebec, New Brunswick</a:t>
            </a:r>
            <a:r>
              <a:rPr lang="en-US" sz="2200" dirty="0"/>
              <a:t>, &amp; Nova Scotia, but the BNA Act looked forward to including British Columbia and the lands of Hudson's Bay Company</a:t>
            </a:r>
            <a:r>
              <a:rPr lang="en-US" sz="2200" dirty="0" smtClean="0"/>
              <a:t>. 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As we can see from Its </a:t>
            </a:r>
            <a:r>
              <a:rPr lang="en-US" sz="2200" dirty="0"/>
              <a:t>motto, A </a:t>
            </a:r>
            <a:r>
              <a:rPr lang="en-US" sz="2200" i="1" dirty="0" err="1"/>
              <a:t>mari</a:t>
            </a:r>
            <a:r>
              <a:rPr lang="en-US" sz="2200" i="1" dirty="0"/>
              <a:t> </a:t>
            </a:r>
            <a:r>
              <a:rPr lang="en-US" sz="2200" i="1" dirty="0" err="1"/>
              <a:t>usque</a:t>
            </a:r>
            <a:r>
              <a:rPr lang="en-US" sz="2200" i="1" dirty="0"/>
              <a:t> ad </a:t>
            </a:r>
            <a:r>
              <a:rPr lang="en-US" sz="2200" i="1" dirty="0" smtClean="0"/>
              <a:t>mare,</a:t>
            </a:r>
            <a:r>
              <a:rPr lang="en-US" sz="2200" dirty="0"/>
              <a:t> </a:t>
            </a:r>
            <a:r>
              <a:rPr lang="en-US" sz="2200" i="1" dirty="0" smtClean="0"/>
              <a:t>From </a:t>
            </a:r>
            <a:r>
              <a:rPr lang="en-US" sz="2200" i="1" dirty="0"/>
              <a:t>sea to shining sea.</a:t>
            </a:r>
            <a:endParaRPr lang="en-US" sz="2200" dirty="0"/>
          </a:p>
          <a:p>
            <a:pPr marL="0" indent="0" eaLnBrk="0" hangingPunct="0">
              <a:buNone/>
            </a:pPr>
            <a:r>
              <a:rPr lang="en-US" sz="2200" dirty="0"/>
              <a:t> 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900" y="6812281"/>
            <a:ext cx="567266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8652934" y="114300"/>
            <a:ext cx="3352800" cy="6083300"/>
            <a:chOff x="1786" y="66"/>
            <a:chExt cx="5280" cy="620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6" y="66"/>
              <a:ext cx="5280" cy="6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7039" y="104"/>
              <a:ext cx="2" cy="5295"/>
              <a:chOff x="7039" y="104"/>
              <a:chExt cx="2" cy="5295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7039" y="104"/>
                <a:ext cx="2" cy="5295"/>
              </a:xfrm>
              <a:custGeom>
                <a:avLst/>
                <a:gdLst>
                  <a:gd name="T0" fmla="+- 0 5399 104"/>
                  <a:gd name="T1" fmla="*/ 5399 h 5295"/>
                  <a:gd name="T2" fmla="+- 0 104 104"/>
                  <a:gd name="T3" fmla="*/ 104 h 529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295">
                    <a:moveTo>
                      <a:pt x="0" y="5295"/>
                    </a:moveTo>
                    <a:lnTo>
                      <a:pt x="0" y="0"/>
                    </a:lnTo>
                  </a:path>
                </a:pathLst>
              </a:custGeom>
              <a:noFill/>
              <a:ln w="914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68736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Characteristics of the BNA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3200400"/>
            <a:ext cx="11161539" cy="3657600"/>
          </a:xfrm>
        </p:spPr>
        <p:txBody>
          <a:bodyPr/>
          <a:lstStyle/>
          <a:p>
            <a:pPr eaLnBrk="0" hangingPunct="0"/>
            <a:r>
              <a:rPr lang="en-CA" dirty="0"/>
              <a:t>The British North America Act established a federal political system of government in Canada with a central government in </a:t>
            </a:r>
            <a:r>
              <a:rPr lang="en-CA" u="sng" dirty="0"/>
              <a:t>Ottawa </a:t>
            </a:r>
            <a:r>
              <a:rPr lang="en-CA" dirty="0"/>
              <a:t>and provincial governments  in the </a:t>
            </a:r>
            <a:r>
              <a:rPr lang="en-CA" u="sng" dirty="0"/>
              <a:t>four  original  </a:t>
            </a:r>
            <a:r>
              <a:rPr lang="en-CA" u="sng" dirty="0" smtClean="0"/>
              <a:t>provinces </a:t>
            </a:r>
            <a:r>
              <a:rPr lang="en-CA" dirty="0" smtClean="0"/>
              <a:t>Confederation.</a:t>
            </a:r>
          </a:p>
          <a:p>
            <a:pPr marL="0" indent="0" eaLnBrk="0" hangingPunct="0">
              <a:buNone/>
            </a:pPr>
            <a:endParaRPr lang="en-US" dirty="0"/>
          </a:p>
          <a:p>
            <a:r>
              <a:rPr lang="en-CA" dirty="0"/>
              <a:t>The most important aspects of the BNA Act are contained in Sections 91 and 92 of the constitution which outline federal and provincial </a:t>
            </a:r>
            <a:r>
              <a:rPr lang="en-CA" dirty="0" smtClean="0"/>
              <a:t>responsibilities or </a:t>
            </a:r>
            <a:r>
              <a:rPr lang="en-CA" dirty="0"/>
              <a:t>powers.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634" y="1261601"/>
            <a:ext cx="6968066" cy="176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7425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</TotalTime>
  <Words>613</Words>
  <Application>Microsoft Office PowerPoint</Application>
  <PresentationFormat>Widescreen</PresentationFormat>
  <Paragraphs>87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Confederation</vt:lpstr>
      <vt:lpstr>Charlottetown Conference September 1864</vt:lpstr>
      <vt:lpstr>Quebec Conference: October 1864</vt:lpstr>
      <vt:lpstr>Other decisions at the Quebec Conference</vt:lpstr>
      <vt:lpstr>Reactions to the 72 Resolutions</vt:lpstr>
      <vt:lpstr>Reactions continued</vt:lpstr>
      <vt:lpstr>Getting the Legislative Assemblies of the Colonies to Pass the Quebec Resolutions</vt:lpstr>
      <vt:lpstr>London Conference: 1866</vt:lpstr>
      <vt:lpstr>Key Characteristics of the BNA Act</vt:lpstr>
      <vt:lpstr>Section 91 and 92 of the Canadian Constitution</vt:lpstr>
    </vt:vector>
  </TitlesOfParts>
  <Company>Riverside School Board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Confederation</dc:title>
  <dc:creator>35-student</dc:creator>
  <cp:lastModifiedBy>Anthony Andreoli</cp:lastModifiedBy>
  <cp:revision>7</cp:revision>
  <dcterms:created xsi:type="dcterms:W3CDTF">2016-03-17T17:51:57Z</dcterms:created>
  <dcterms:modified xsi:type="dcterms:W3CDTF">2016-03-30T16:52:25Z</dcterms:modified>
</cp:coreProperties>
</file>