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 need for a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7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US" dirty="0" smtClean="0"/>
              <a:t>Railways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634" y="1270000"/>
            <a:ext cx="8596668" cy="5588000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CA" sz="2000" dirty="0"/>
              <a:t>The construction of an </a:t>
            </a:r>
            <a:r>
              <a:rPr lang="en-CA" sz="2000" dirty="0" smtClean="0"/>
              <a:t>inter-colonial </a:t>
            </a:r>
            <a:r>
              <a:rPr lang="en-CA" sz="2000" dirty="0"/>
              <a:t>railway between Canada and the Maritimes was necessary since all goods were being transported on American lines </a:t>
            </a:r>
            <a:r>
              <a:rPr lang="en-CA" sz="2000" dirty="0" smtClean="0"/>
              <a:t>(see American Threat)</a:t>
            </a:r>
          </a:p>
          <a:p>
            <a:pPr marL="0" indent="0" eaLnBrk="0" hangingPunct="0">
              <a:buNone/>
            </a:pPr>
            <a:endParaRPr lang="en-CA" sz="2000" dirty="0" smtClean="0"/>
          </a:p>
          <a:p>
            <a:pPr eaLnBrk="0" hangingPunct="0"/>
            <a:r>
              <a:rPr lang="en-CA" sz="2000" dirty="0" smtClean="0"/>
              <a:t>Also, the Canadian railway: The Grand </a:t>
            </a:r>
            <a:r>
              <a:rPr lang="en-CA" sz="2000" dirty="0"/>
              <a:t>Trunk Railway needed increased traffic on its line to avoid </a:t>
            </a:r>
            <a:r>
              <a:rPr lang="en-CA" sz="2000" dirty="0" smtClean="0"/>
              <a:t>bankruptcy.</a:t>
            </a:r>
          </a:p>
          <a:p>
            <a:pPr marL="0" indent="0" eaLnBrk="0" hangingPunct="0">
              <a:buNone/>
            </a:pPr>
            <a:endParaRPr lang="en-US" sz="2000" dirty="0"/>
          </a:p>
          <a:p>
            <a:pPr eaLnBrk="0" hangingPunct="0"/>
            <a:r>
              <a:rPr lang="en-CA" sz="2000" dirty="0" smtClean="0"/>
              <a:t>In </a:t>
            </a:r>
            <a:r>
              <a:rPr lang="en-CA" sz="2000" dirty="0"/>
              <a:t>addition, a transcontinental railway uniting the Atlantic to the Pacific would have to be built to open up the West and to prevent a possible takeover by the United States. </a:t>
            </a:r>
            <a:endParaRPr lang="en-US" sz="2000" dirty="0"/>
          </a:p>
          <a:p>
            <a:pPr marL="0" indent="0" eaLnBrk="0" hangingPunct="0">
              <a:buNone/>
            </a:pPr>
            <a:endParaRPr lang="en-US" sz="2000" dirty="0"/>
          </a:p>
          <a:p>
            <a:pPr eaLnBrk="0" hangingPunct="0"/>
            <a:r>
              <a:rPr lang="en-CA" sz="2000" dirty="0"/>
              <a:t>Railway construction however was extremely expensive. </a:t>
            </a:r>
            <a:endParaRPr lang="en-US" sz="2000" dirty="0"/>
          </a:p>
          <a:p>
            <a:pPr marL="0" indent="0" eaLnBrk="0" hangingPunct="0">
              <a:buNone/>
            </a:pPr>
            <a:endParaRPr lang="en-US" sz="2000" dirty="0"/>
          </a:p>
          <a:p>
            <a:pPr eaLnBrk="0" hangingPunct="0"/>
            <a:r>
              <a:rPr lang="en-CA" sz="2000" dirty="0"/>
              <a:t>The only way to ensure its construction would be for all the colonies to unite and to contribute to its </a:t>
            </a:r>
            <a:r>
              <a:rPr lang="en-CA" sz="2000" dirty="0" smtClean="0"/>
              <a:t>construction</a:t>
            </a:r>
            <a:r>
              <a:rPr lang="en-CA" sz="2000" dirty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/>
            <a:r>
              <a:rPr lang="en-US" sz="2400" dirty="0" smtClean="0"/>
              <a:t>Without Britain's permission Confederation was not possible</a:t>
            </a:r>
          </a:p>
          <a:p>
            <a:pPr eaLnBrk="0" hangingPunct="0"/>
            <a:endParaRPr lang="en-US" sz="2400" dirty="0" smtClean="0"/>
          </a:p>
          <a:p>
            <a:pPr eaLnBrk="0" hangingPunct="0"/>
            <a:r>
              <a:rPr lang="en-CA" sz="2400" dirty="0" smtClean="0"/>
              <a:t>The </a:t>
            </a:r>
            <a:r>
              <a:rPr lang="en-CA" sz="2400" dirty="0"/>
              <a:t>British </a:t>
            </a:r>
            <a:r>
              <a:rPr lang="en-CA" sz="2400" dirty="0" smtClean="0"/>
              <a:t>at this time were </a:t>
            </a:r>
            <a:r>
              <a:rPr lang="en-CA" sz="2400" dirty="0"/>
              <a:t>interested in seeing the colonies unite, because the cost of defence could be taken over by the colonies. </a:t>
            </a:r>
            <a:endParaRPr lang="en-CA" sz="2400" dirty="0" smtClean="0"/>
          </a:p>
          <a:p>
            <a:pPr marL="0" indent="0" eaLnBrk="0" hangingPunct="0">
              <a:buNone/>
            </a:pPr>
            <a:endParaRPr lang="en-CA" sz="2400" dirty="0" smtClean="0"/>
          </a:p>
          <a:p>
            <a:pPr eaLnBrk="0" hangingPunct="0"/>
            <a:r>
              <a:rPr lang="en-CA" sz="2400" dirty="0" smtClean="0"/>
              <a:t>To </a:t>
            </a:r>
            <a:r>
              <a:rPr lang="en-CA" sz="2400" dirty="0"/>
              <a:t>the British, it made good sense for </a:t>
            </a:r>
            <a:r>
              <a:rPr lang="en-CA" sz="2400" dirty="0" smtClean="0"/>
              <a:t>the </a:t>
            </a:r>
            <a:r>
              <a:rPr lang="en-CA" sz="2400" dirty="0"/>
              <a:t>colonies to join together to make a larger union, which would be strong enough, with some support from  Britain, to  </a:t>
            </a:r>
            <a:r>
              <a:rPr lang="en-CA" sz="2400" dirty="0" smtClean="0"/>
              <a:t>stand up to the </a:t>
            </a:r>
            <a:r>
              <a:rPr lang="en-CA" sz="2400" dirty="0"/>
              <a:t>United States.</a:t>
            </a:r>
            <a:endParaRPr lang="en-US" sz="2400" dirty="0"/>
          </a:p>
          <a:p>
            <a:pPr marL="0" indent="0" eaLnBrk="0" hangingPunc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9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39800"/>
          </a:xfrm>
        </p:spPr>
        <p:txBody>
          <a:bodyPr>
            <a:normAutofit fontScale="90000"/>
          </a:bodyPr>
          <a:lstStyle/>
          <a:p>
            <a:r>
              <a:rPr lang="en-CA" sz="2700" i="1" dirty="0"/>
              <a:t>Why was there political deadlock in the United Province of Canada during the 1850s and 1860s?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39800"/>
            <a:ext cx="8596668" cy="5918200"/>
          </a:xfrm>
        </p:spPr>
        <p:txBody>
          <a:bodyPr>
            <a:normAutofit/>
          </a:bodyPr>
          <a:lstStyle/>
          <a:p>
            <a:pPr eaLnBrk="0" hangingPunct="0"/>
            <a:r>
              <a:rPr lang="en-CA" dirty="0"/>
              <a:t>In the period after the acceptance of the principle of responsible </a:t>
            </a:r>
            <a:r>
              <a:rPr lang="en-CA" dirty="0" smtClean="0"/>
              <a:t>government,</a:t>
            </a:r>
            <a:r>
              <a:rPr lang="en-US" dirty="0"/>
              <a:t> </a:t>
            </a:r>
            <a:r>
              <a:rPr lang="en-CA" dirty="0" smtClean="0"/>
              <a:t>governments </a:t>
            </a:r>
            <a:r>
              <a:rPr lang="en-CA" dirty="0"/>
              <a:t>in Canada were very short-lived and insecure. </a:t>
            </a:r>
            <a:endParaRPr lang="en-CA" dirty="0" smtClean="0"/>
          </a:p>
          <a:p>
            <a:pPr eaLnBrk="0" hangingPunct="0"/>
            <a:endParaRPr lang="en-CA" dirty="0"/>
          </a:p>
          <a:p>
            <a:pPr eaLnBrk="0" hangingPunct="0"/>
            <a:r>
              <a:rPr lang="en-CA" dirty="0"/>
              <a:t>Between </a:t>
            </a:r>
            <a:r>
              <a:rPr lang="en-CA" dirty="0" smtClean="0"/>
              <a:t>1854 </a:t>
            </a:r>
            <a:r>
              <a:rPr lang="en-CA" dirty="0"/>
              <a:t>and 1864, there were 10 different governments and no government lasted long enough to give the colony political stability</a:t>
            </a:r>
            <a:r>
              <a:rPr lang="en-CA" dirty="0" smtClean="0"/>
              <a:t>.</a:t>
            </a:r>
          </a:p>
          <a:p>
            <a:pPr eaLnBrk="0" hangingPunct="0"/>
            <a:endParaRPr lang="en-CA" dirty="0"/>
          </a:p>
          <a:p>
            <a:pPr lvl="0" eaLnBrk="0" hangingPunct="0"/>
            <a:r>
              <a:rPr lang="en-CA" dirty="0"/>
              <a:t>the political system produced several equal groupings in the assembly, </a:t>
            </a:r>
            <a:r>
              <a:rPr lang="en-CA" dirty="0" smtClean="0"/>
              <a:t>and the </a:t>
            </a:r>
            <a:r>
              <a:rPr lang="en-CA" dirty="0"/>
              <a:t>political instability which developed led to political dead lock </a:t>
            </a:r>
            <a:endParaRPr lang="en-CA" dirty="0" smtClean="0"/>
          </a:p>
          <a:p>
            <a:pPr marL="0" lvl="0" indent="0" eaLnBrk="0" hangingPunct="0">
              <a:buNone/>
            </a:pPr>
            <a:endParaRPr lang="en-CA" dirty="0" smtClean="0"/>
          </a:p>
          <a:p>
            <a:pPr lvl="0" eaLnBrk="0" hangingPunct="0"/>
            <a:r>
              <a:rPr lang="en-CA" dirty="0" smtClean="0"/>
              <a:t>Deadlock is a </a:t>
            </a:r>
            <a:r>
              <a:rPr lang="en-CA" dirty="0"/>
              <a:t>situation   where no one can move or win in </a:t>
            </a:r>
            <a:r>
              <a:rPr lang="en-CA" dirty="0" smtClean="0"/>
              <a:t>government, this </a:t>
            </a:r>
            <a:r>
              <a:rPr lang="en-CA" dirty="0"/>
              <a:t>paved the way to Confederation</a:t>
            </a:r>
            <a:r>
              <a:rPr lang="en-CA" dirty="0" smtClean="0"/>
              <a:t>.</a:t>
            </a:r>
          </a:p>
          <a:p>
            <a:pPr lvl="0" eaLnBrk="0" hangingPunct="0"/>
            <a:endParaRPr lang="en-CA" dirty="0"/>
          </a:p>
          <a:p>
            <a:pPr lvl="0" eaLnBrk="0" hangingPunct="0"/>
            <a:r>
              <a:rPr lang="en-CA" dirty="0" smtClean="0"/>
              <a:t>There were four main political parties: 2 radicals and 2 moderates</a:t>
            </a:r>
          </a:p>
          <a:p>
            <a:pPr lvl="0" eaLnBrk="0" hangingPunct="0"/>
            <a:endParaRPr lang="en-CA" dirty="0"/>
          </a:p>
          <a:p>
            <a:pPr lvl="0" eaLnBrk="0" hangingPunct="0"/>
            <a:r>
              <a:rPr lang="en-CA" dirty="0" smtClean="0"/>
              <a:t>Radicals are at the extreme of an argument and moderates are trying to find common ground between the arguments</a:t>
            </a:r>
            <a:endParaRPr lang="en-US" dirty="0"/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4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39076"/>
            <a:ext cx="8596667" cy="4245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Radical Party Lower Canada: Les Rouges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067" y="3274086"/>
            <a:ext cx="8596667" cy="3694381"/>
          </a:xfrm>
        </p:spPr>
        <p:txBody>
          <a:bodyPr>
            <a:noAutofit/>
          </a:bodyPr>
          <a:lstStyle/>
          <a:p>
            <a:r>
              <a:rPr lang="en-CA" sz="2200" dirty="0"/>
              <a:t>led by A. A. </a:t>
            </a:r>
            <a:r>
              <a:rPr lang="en-CA" sz="2200" dirty="0" err="1"/>
              <a:t>Dorion</a:t>
            </a:r>
            <a:r>
              <a:rPr lang="en-CA" sz="2200" dirty="0"/>
              <a:t>, who drew their support from French Canadian nationalists</a:t>
            </a:r>
            <a:r>
              <a:rPr lang="en-CA" sz="2200" dirty="0" smtClean="0"/>
              <a:t>.</a:t>
            </a:r>
          </a:p>
          <a:p>
            <a:endParaRPr lang="en-CA" sz="2200" dirty="0" smtClean="0"/>
          </a:p>
          <a:p>
            <a:r>
              <a:rPr lang="en-US" sz="2200" dirty="0" smtClean="0"/>
              <a:t>French Nationalist/ anti-English</a:t>
            </a:r>
          </a:p>
          <a:p>
            <a:endParaRPr lang="en-US" sz="2200" dirty="0" smtClean="0"/>
          </a:p>
          <a:p>
            <a:r>
              <a:rPr lang="en-US" sz="2200" b="1" dirty="0" smtClean="0"/>
              <a:t>Nationalism</a:t>
            </a:r>
            <a:r>
              <a:rPr lang="en-US" sz="2200" dirty="0"/>
              <a:t>:</a:t>
            </a:r>
            <a:r>
              <a:rPr lang="en-US" sz="2200" dirty="0" smtClean="0"/>
              <a:t> </a:t>
            </a:r>
            <a:r>
              <a:rPr lang="en-US" sz="2200" dirty="0"/>
              <a:t>The strong belief that the interests of a particular nation-state are of primary importance. Also, the belief that a people who share a common language, history, and culture should constitute an independent nation, free of foreign domination</a:t>
            </a: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3048000" y="3012476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970280" lvl="0" indent="-342900" eaLnBrk="0" hangingPunct="0">
              <a:spcBef>
                <a:spcPts val="0"/>
              </a:spcBef>
              <a:spcAft>
                <a:spcPts val="0"/>
              </a:spcAft>
              <a:buClr>
                <a:srgbClr val="494949"/>
              </a:buClr>
              <a:buSzPts val="1100"/>
              <a:buFont typeface="Arial" panose="020B0604020202020204" pitchFamily="34" charset="0"/>
              <a:buChar char="•"/>
              <a:tabLst>
                <a:tab pos="1645285" algn="l"/>
              </a:tabLst>
            </a:pPr>
            <a:r>
              <a:rPr lang="en-CA" sz="1100" dirty="0" smtClean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70" t="1190" r="-23555" b="-8333"/>
          <a:stretch/>
        </p:blipFill>
        <p:spPr>
          <a:xfrm>
            <a:off x="2222501" y="226848"/>
            <a:ext cx="5283200" cy="2663371"/>
          </a:xfrm>
        </p:spPr>
      </p:pic>
    </p:spTree>
    <p:extLst>
      <p:ext uri="{BB962C8B-B14F-4D97-AF65-F5344CB8AC3E}">
        <p14:creationId xmlns:p14="http://schemas.microsoft.com/office/powerpoint/2010/main" val="42335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689101"/>
            <a:ext cx="8596667" cy="1117600"/>
          </a:xfrm>
        </p:spPr>
        <p:txBody>
          <a:bodyPr/>
          <a:lstStyle/>
          <a:p>
            <a:r>
              <a:rPr lang="en-US" dirty="0" smtClean="0"/>
              <a:t>Radical Party</a:t>
            </a:r>
            <a:r>
              <a:rPr lang="en-US" dirty="0"/>
              <a:t> </a:t>
            </a:r>
            <a:r>
              <a:rPr lang="en-US" dirty="0" smtClean="0"/>
              <a:t>Upper </a:t>
            </a:r>
            <a:r>
              <a:rPr lang="en-US" dirty="0"/>
              <a:t>Canada: </a:t>
            </a:r>
            <a:r>
              <a:rPr lang="en-US" dirty="0" smtClean="0"/>
              <a:t>Browns, Liberals or True grits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318" t="1096" r="-59318" b="1096"/>
          <a:stretch/>
        </p:blipFill>
        <p:spPr>
          <a:xfrm>
            <a:off x="1534886" y="81642"/>
            <a:ext cx="6531429" cy="238397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17802"/>
            <a:ext cx="8596667" cy="3955595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Liberalism: Political and ideological belief that all individuals have equal rights and protection from the law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eaLnBrk="0" hangingPunct="0"/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 Brown believed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way to 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deadlock was to recognize the greater population of Canada West in the electoral system. </a:t>
            </a:r>
            <a:endParaRPr lang="en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demanded "rep by pop" (representation by population) as the basic principle for any new political arrangement. </a:t>
            </a:r>
            <a:endParaRPr lang="en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in effect give Canada West more MPs, and therefore  more power  than  Canada East.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CA" sz="2000" dirty="0"/>
              <a:t> </a:t>
            </a:r>
            <a:endParaRPr lang="en-US" sz="2000" dirty="0"/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</a:t>
            </a:r>
            <a:r>
              <a:rPr lang="en-US" dirty="0"/>
              <a:t>Party Lower Canada: Les </a:t>
            </a:r>
            <a:r>
              <a:rPr lang="en-US" dirty="0" smtClean="0"/>
              <a:t>bleus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61" t="1096" r="-27061" b="1096"/>
          <a:stretch/>
        </p:blipFill>
        <p:spPr>
          <a:xfrm>
            <a:off x="677334" y="609600"/>
            <a:ext cx="8596668" cy="4191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Led by George Étienne Cartier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19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 Party </a:t>
            </a:r>
            <a:r>
              <a:rPr lang="en-US" dirty="0" smtClean="0"/>
              <a:t>Upper </a:t>
            </a:r>
            <a:r>
              <a:rPr lang="en-US" dirty="0"/>
              <a:t>Canada: </a:t>
            </a:r>
            <a:r>
              <a:rPr lang="en-US" dirty="0" smtClean="0"/>
              <a:t>The conservatives, Tories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398" t="1096" r="-40398" b="1096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Led By John A Macdonald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0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Coalition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588000"/>
          </a:xfrm>
        </p:spPr>
        <p:txBody>
          <a:bodyPr>
            <a:normAutofit/>
          </a:bodyPr>
          <a:lstStyle/>
          <a:p>
            <a:r>
              <a:rPr lang="en-CA" dirty="0"/>
              <a:t>In 1863, </a:t>
            </a:r>
            <a:r>
              <a:rPr lang="en-CA" dirty="0" smtClean="0"/>
              <a:t>George Brown </a:t>
            </a:r>
            <a:r>
              <a:rPr lang="en-CA" dirty="0"/>
              <a:t>agreed to work with John A. Macdonald and George-Etienne Cartier, Macdonald's partner from </a:t>
            </a:r>
            <a:r>
              <a:rPr lang="en-CA" dirty="0" smtClean="0"/>
              <a:t>Lower Canada, </a:t>
            </a:r>
            <a:r>
              <a:rPr lang="en-CA" dirty="0"/>
              <a:t>to make major </a:t>
            </a:r>
            <a:r>
              <a:rPr lang="en-CA" dirty="0" smtClean="0"/>
              <a:t>changes</a:t>
            </a:r>
          </a:p>
          <a:p>
            <a:endParaRPr lang="en-CA" dirty="0"/>
          </a:p>
          <a:p>
            <a:r>
              <a:rPr lang="en-CA" dirty="0" smtClean="0"/>
              <a:t>This is called a coalition: which is a </a:t>
            </a:r>
            <a:r>
              <a:rPr lang="en-CA" dirty="0"/>
              <a:t>political alliance of two or· more political parties who agree to vote together in </a:t>
            </a:r>
            <a:r>
              <a:rPr lang="en-CA" dirty="0" smtClean="0"/>
              <a:t>parliament</a:t>
            </a:r>
          </a:p>
          <a:p>
            <a:endParaRPr lang="en-CA" dirty="0"/>
          </a:p>
          <a:p>
            <a:r>
              <a:rPr lang="en-CA" dirty="0"/>
              <a:t>The problem was to develop an arrangement which would not leave </a:t>
            </a:r>
            <a:r>
              <a:rPr lang="en-CA" dirty="0" smtClean="0"/>
              <a:t>Lower Canada </a:t>
            </a:r>
            <a:r>
              <a:rPr lang="en-CA" dirty="0"/>
              <a:t>as a less important </a:t>
            </a:r>
            <a:r>
              <a:rPr lang="en-CA" dirty="0" smtClean="0"/>
              <a:t>part </a:t>
            </a:r>
            <a:r>
              <a:rPr lang="en-CA" dirty="0"/>
              <a:t>of the </a:t>
            </a:r>
            <a:r>
              <a:rPr lang="en-CA" dirty="0" smtClean="0"/>
              <a:t>colony since </a:t>
            </a:r>
            <a:r>
              <a:rPr lang="en-CA" dirty="0" smtClean="0"/>
              <a:t>Upper Canada was </a:t>
            </a:r>
            <a:r>
              <a:rPr lang="en-CA" dirty="0" smtClean="0"/>
              <a:t>larger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 </a:t>
            </a:r>
            <a:r>
              <a:rPr lang="en-CA" dirty="0"/>
              <a:t>One way to do this was to include other colonies in a political arrangement, so that Canada West would be balanced by these other </a:t>
            </a:r>
            <a:r>
              <a:rPr lang="en-CA" dirty="0" smtClean="0"/>
              <a:t>colonies</a:t>
            </a:r>
          </a:p>
          <a:p>
            <a:endParaRPr lang="en-CA" dirty="0"/>
          </a:p>
          <a:p>
            <a:r>
              <a:rPr lang="en-CA" dirty="0"/>
              <a:t>Various forces from outside were beginning to push Canada and Britain's other colonies in North America </a:t>
            </a:r>
            <a:r>
              <a:rPr lang="en-CA" dirty="0" smtClean="0"/>
              <a:t>together into a confederation.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6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7000"/>
            <a:ext cx="8596668" cy="1320800"/>
          </a:xfrm>
        </p:spPr>
        <p:txBody>
          <a:bodyPr/>
          <a:lstStyle/>
          <a:p>
            <a:r>
              <a:rPr lang="en-US" dirty="0" smtClean="0"/>
              <a:t>The American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87400"/>
            <a:ext cx="8596668" cy="6070600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CA" sz="1900" dirty="0"/>
              <a:t>The British colonies of </a:t>
            </a:r>
            <a:r>
              <a:rPr lang="en-CA" sz="1900" dirty="0" smtClean="0"/>
              <a:t>North America </a:t>
            </a:r>
            <a:r>
              <a:rPr lang="en-CA" sz="1900" dirty="0"/>
              <a:t>felt threatened by the United States</a:t>
            </a:r>
            <a:r>
              <a:rPr lang="en-CA" sz="1900" dirty="0" smtClean="0"/>
              <a:t>.</a:t>
            </a:r>
          </a:p>
          <a:p>
            <a:pPr marL="0" indent="0" eaLnBrk="0" hangingPunct="0">
              <a:buNone/>
            </a:pPr>
            <a:endParaRPr lang="en-CA" sz="1900" dirty="0" smtClean="0"/>
          </a:p>
          <a:p>
            <a:pPr eaLnBrk="0" hangingPunct="0"/>
            <a:r>
              <a:rPr lang="en-CA" sz="1900" dirty="0" smtClean="0"/>
              <a:t> The USA believed in Manifest </a:t>
            </a:r>
            <a:r>
              <a:rPr lang="en-CA" sz="1900" dirty="0"/>
              <a:t>Destiny, </a:t>
            </a:r>
            <a:r>
              <a:rPr lang="en-CA" sz="1900" dirty="0" smtClean="0"/>
              <a:t>which is a belief </a:t>
            </a:r>
            <a:r>
              <a:rPr lang="en-CA" sz="1900" dirty="0"/>
              <a:t>that all of North America should belong to the United </a:t>
            </a:r>
            <a:r>
              <a:rPr lang="en-CA" sz="1900" dirty="0" smtClean="0"/>
              <a:t>States</a:t>
            </a:r>
          </a:p>
          <a:p>
            <a:pPr marL="0" indent="0" eaLnBrk="0" hangingPunct="0">
              <a:buNone/>
            </a:pPr>
            <a:endParaRPr lang="en-CA" sz="1900" dirty="0" smtClean="0"/>
          </a:p>
          <a:p>
            <a:pPr eaLnBrk="0" hangingPunct="0"/>
            <a:r>
              <a:rPr lang="en-CA" sz="1900" dirty="0" smtClean="0"/>
              <a:t>The Americans had </a:t>
            </a:r>
            <a:r>
              <a:rPr lang="en-CA" sz="1900" dirty="0"/>
              <a:t>the American Civil War (1861 - 1865). </a:t>
            </a:r>
            <a:endParaRPr lang="en-CA" sz="1900" dirty="0" smtClean="0"/>
          </a:p>
          <a:p>
            <a:pPr marL="0" indent="0" eaLnBrk="0" hangingPunct="0">
              <a:buNone/>
            </a:pPr>
            <a:endParaRPr lang="en-CA" sz="1900" dirty="0" smtClean="0"/>
          </a:p>
          <a:p>
            <a:pPr eaLnBrk="0" hangingPunct="0"/>
            <a:r>
              <a:rPr lang="en-CA" sz="1900" dirty="0" smtClean="0"/>
              <a:t>Canadians </a:t>
            </a:r>
            <a:r>
              <a:rPr lang="en-CA" sz="1900" dirty="0"/>
              <a:t>were afraid the Americans would invade Canada in retaliation for Britain's actions and support of the Southern states during the course of the Civil War.</a:t>
            </a:r>
            <a:endParaRPr lang="en-US" sz="1900" dirty="0"/>
          </a:p>
          <a:p>
            <a:pPr marL="0" indent="0" eaLnBrk="0" hangingPunct="0">
              <a:buNone/>
            </a:pPr>
            <a:endParaRPr lang="en-US" sz="1900" dirty="0"/>
          </a:p>
          <a:p>
            <a:pPr eaLnBrk="0" hangingPunct="0"/>
            <a:r>
              <a:rPr lang="en-CA" sz="1900" dirty="0"/>
              <a:t>A further threat was posed by the </a:t>
            </a:r>
            <a:r>
              <a:rPr lang="en-CA" sz="1900" dirty="0" err="1"/>
              <a:t>Fenians</a:t>
            </a:r>
            <a:r>
              <a:rPr lang="en-CA" sz="1900" dirty="0"/>
              <a:t>, Irish nationalists, who wanted independence from Britain. </a:t>
            </a:r>
            <a:r>
              <a:rPr lang="en-CA" sz="1900" dirty="0" smtClean="0"/>
              <a:t>They </a:t>
            </a:r>
            <a:r>
              <a:rPr lang="en-CA" sz="1900" dirty="0"/>
              <a:t>had a lot of support from Irish Americans</a:t>
            </a:r>
            <a:r>
              <a:rPr lang="en-CA" sz="1900" dirty="0" smtClean="0"/>
              <a:t>.</a:t>
            </a:r>
          </a:p>
          <a:p>
            <a:pPr marL="0" indent="0" eaLnBrk="0" hangingPunct="0">
              <a:buNone/>
            </a:pPr>
            <a:endParaRPr lang="en-CA" sz="1900" dirty="0" smtClean="0"/>
          </a:p>
          <a:p>
            <a:pPr eaLnBrk="0" hangingPunct="0"/>
            <a:r>
              <a:rPr lang="en-CA" sz="1900" dirty="0" smtClean="0"/>
              <a:t> </a:t>
            </a:r>
            <a:r>
              <a:rPr lang="en-CA" sz="1900" dirty="0"/>
              <a:t>The </a:t>
            </a:r>
            <a:r>
              <a:rPr lang="en-CA" sz="1900" dirty="0" err="1"/>
              <a:t>Fenians</a:t>
            </a:r>
            <a:r>
              <a:rPr lang="en-CA" sz="1900" dirty="0"/>
              <a:t> wanted to capture the colonies in Canada and use them to force Britain to give Ireland its </a:t>
            </a:r>
            <a:r>
              <a:rPr lang="en-CA" sz="1900" dirty="0" smtClean="0"/>
              <a:t>freedom</a:t>
            </a:r>
            <a:r>
              <a:rPr lang="en-CA" sz="1900" dirty="0"/>
              <a:t>.</a:t>
            </a:r>
            <a:endParaRPr lang="en-US" sz="1900" dirty="0"/>
          </a:p>
          <a:p>
            <a:pPr eaLnBrk="0" hangingPunc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1600"/>
            <a:ext cx="8596668" cy="1828800"/>
          </a:xfrm>
        </p:spPr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1900"/>
            <a:ext cx="8596668" cy="5245100"/>
          </a:xfrm>
        </p:spPr>
        <p:txBody>
          <a:bodyPr>
            <a:normAutofit/>
          </a:bodyPr>
          <a:lstStyle/>
          <a:p>
            <a:pPr eaLnBrk="0" hangingPunct="0"/>
            <a:r>
              <a:rPr lang="en-CA" sz="2000" dirty="0"/>
              <a:t>In 1854, the British North American colonies had signed  a Reciprocity  Treaty with the USA for a </a:t>
            </a:r>
            <a:r>
              <a:rPr lang="en-CA" sz="2000" dirty="0" smtClean="0"/>
              <a:t>ten-year  </a:t>
            </a:r>
            <a:r>
              <a:rPr lang="en-CA" sz="2000" dirty="0"/>
              <a:t>period.  </a:t>
            </a:r>
            <a:endParaRPr lang="en-CA" sz="2000" dirty="0" smtClean="0"/>
          </a:p>
          <a:p>
            <a:pPr marL="0" indent="0" eaLnBrk="0" hangingPunct="0">
              <a:buNone/>
            </a:pPr>
            <a:endParaRPr lang="en-CA" sz="2400" dirty="0" smtClean="0"/>
          </a:p>
          <a:p>
            <a:pPr eaLnBrk="0" hangingPunct="0"/>
            <a:r>
              <a:rPr lang="en-CA" sz="2000" dirty="0" smtClean="0"/>
              <a:t>In </a:t>
            </a:r>
            <a:r>
              <a:rPr lang="en-CA" sz="2000" dirty="0"/>
              <a:t>1865, the American government </a:t>
            </a:r>
            <a:r>
              <a:rPr lang="en-CA" sz="2000" dirty="0" smtClean="0"/>
              <a:t>decided to end </a:t>
            </a:r>
            <a:r>
              <a:rPr lang="en-CA" sz="2000" dirty="0"/>
              <a:t>the treaty. </a:t>
            </a:r>
            <a:endParaRPr lang="en-CA" sz="2000" dirty="0" smtClean="0"/>
          </a:p>
          <a:p>
            <a:pPr eaLnBrk="0" hangingPunct="0"/>
            <a:endParaRPr lang="en-CA" sz="2000" dirty="0"/>
          </a:p>
          <a:p>
            <a:pPr eaLnBrk="0" hangingPunct="0"/>
            <a:r>
              <a:rPr lang="en-CA" sz="2000" dirty="0" smtClean="0"/>
              <a:t>The </a:t>
            </a:r>
            <a:r>
              <a:rPr lang="en-CA" sz="2000" dirty="0"/>
              <a:t>British North </a:t>
            </a:r>
            <a:r>
              <a:rPr lang="en-CA" sz="2000" dirty="0" smtClean="0"/>
              <a:t>American </a:t>
            </a:r>
            <a:r>
              <a:rPr lang="en-CA" sz="2000" dirty="0"/>
              <a:t>colonies now intensified efforts to establish </a:t>
            </a:r>
            <a:r>
              <a:rPr lang="en-CA" sz="2000" dirty="0" smtClean="0"/>
              <a:t>inter-colonial </a:t>
            </a:r>
            <a:r>
              <a:rPr lang="en-CA" sz="2000" dirty="0"/>
              <a:t>trade to offset the loss of the </a:t>
            </a:r>
            <a:r>
              <a:rPr lang="en-CA" sz="2000" dirty="0" smtClean="0"/>
              <a:t>American </a:t>
            </a:r>
            <a:r>
              <a:rPr lang="en-CA" sz="2000" dirty="0"/>
              <a:t>market. </a:t>
            </a:r>
            <a:endParaRPr lang="en-CA" sz="2000" dirty="0" smtClean="0"/>
          </a:p>
          <a:p>
            <a:pPr marL="0" indent="0" eaLnBrk="0" hangingPunct="0">
              <a:buNone/>
            </a:pPr>
            <a:endParaRPr lang="en-CA" sz="2000" dirty="0"/>
          </a:p>
          <a:p>
            <a:pPr eaLnBrk="0" hangingPunct="0"/>
            <a:r>
              <a:rPr lang="en-CA" sz="2000" dirty="0" smtClean="0"/>
              <a:t>Union </a:t>
            </a:r>
            <a:r>
              <a:rPr lang="en-CA" sz="2000" dirty="0"/>
              <a:t>of the colonies could  remove tariffs and  trade barriers between </a:t>
            </a:r>
            <a:r>
              <a:rPr lang="en-CA" sz="2000" dirty="0" smtClean="0"/>
              <a:t>them  and promote trade by creating a larger home market.</a:t>
            </a:r>
            <a:endParaRPr lang="en-US" sz="2000" dirty="0"/>
          </a:p>
          <a:p>
            <a:pPr marL="0" indent="0" eaLnBrk="0" hangingPunct="0">
              <a:buNone/>
            </a:pPr>
            <a:r>
              <a:rPr lang="en-CA" sz="2000" dirty="0"/>
              <a:t> 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9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856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Facet</vt:lpstr>
      <vt:lpstr>Causes of Confederation</vt:lpstr>
      <vt:lpstr>Why was there political deadlock in the United Province of Canada during the 1850s and 1860s? </vt:lpstr>
      <vt:lpstr>Radical Party Lower Canada: Les Rouges</vt:lpstr>
      <vt:lpstr>Radical Party Upper Canada: Browns, Liberals or True grits</vt:lpstr>
      <vt:lpstr>Moderate Party Lower Canada: Les bleus</vt:lpstr>
      <vt:lpstr>Moderate Party Upper Canada: The conservatives, Tories</vt:lpstr>
      <vt:lpstr>The Great Coalition</vt:lpstr>
      <vt:lpstr>The American Threat</vt:lpstr>
      <vt:lpstr>Trade</vt:lpstr>
      <vt:lpstr>Railways</vt:lpstr>
      <vt:lpstr>British Attitude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Confederation</dc:title>
  <dc:creator>35-student</dc:creator>
  <cp:lastModifiedBy>Anthony Andreoli</cp:lastModifiedBy>
  <cp:revision>9</cp:revision>
  <dcterms:created xsi:type="dcterms:W3CDTF">2016-03-16T12:51:43Z</dcterms:created>
  <dcterms:modified xsi:type="dcterms:W3CDTF">2019-11-18T14:56:00Z</dcterms:modified>
</cp:coreProperties>
</file>