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39C013-6D7F-44C7-BAED-3468A2CCAFC5}"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0F15F-8A83-4DDA-9360-300F2542340C}"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39C013-6D7F-44C7-BAED-3468A2CCAFC5}"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0F15F-8A83-4DDA-9360-300F2542340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39C013-6D7F-44C7-BAED-3468A2CCAFC5}"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0F15F-8A83-4DDA-9360-300F2542340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39C013-6D7F-44C7-BAED-3468A2CCAFC5}"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0F15F-8A83-4DDA-9360-300F2542340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39C013-6D7F-44C7-BAED-3468A2CCAFC5}"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0F15F-8A83-4DDA-9360-300F2542340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D39C013-6D7F-44C7-BAED-3468A2CCAFC5}"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0F15F-8A83-4DDA-9360-300F2542340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39C013-6D7F-44C7-BAED-3468A2CCAFC5}" type="datetimeFigureOut">
              <a:rPr lang="en-US" smtClean="0"/>
              <a:t>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D0F15F-8A83-4DDA-9360-300F2542340C}"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39C013-6D7F-44C7-BAED-3468A2CCAFC5}" type="datetimeFigureOut">
              <a:rPr lang="en-US" smtClean="0"/>
              <a:t>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D0F15F-8A83-4DDA-9360-300F2542340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9C013-6D7F-44C7-BAED-3468A2CCAFC5}" type="datetimeFigureOut">
              <a:rPr lang="en-US" smtClean="0"/>
              <a:t>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D0F15F-8A83-4DDA-9360-300F2542340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9C013-6D7F-44C7-BAED-3468A2CCAFC5}"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0F15F-8A83-4DDA-9360-300F2542340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9C013-6D7F-44C7-BAED-3468A2CCAFC5}"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0F15F-8A83-4DDA-9360-300F2542340C}"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D39C013-6D7F-44C7-BAED-3468A2CCAFC5}" type="datetimeFigureOut">
              <a:rPr lang="en-US" smtClean="0"/>
              <a:t>1/20/2016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5D0F15F-8A83-4DDA-9360-300F2542340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End of the </a:t>
            </a:r>
            <a:r>
              <a:rPr lang="en-US" dirty="0"/>
              <a:t>F</a:t>
            </a:r>
            <a:r>
              <a:rPr lang="en-US" dirty="0" smtClean="0"/>
              <a:t>rench Regime</a:t>
            </a:r>
            <a:endParaRPr lang="en-US" dirty="0"/>
          </a:p>
        </p:txBody>
      </p:sp>
      <p:sp>
        <p:nvSpPr>
          <p:cNvPr id="2" name="Title 1"/>
          <p:cNvSpPr>
            <a:spLocks noGrp="1"/>
          </p:cNvSpPr>
          <p:nvPr>
            <p:ph type="ctrTitle"/>
          </p:nvPr>
        </p:nvSpPr>
        <p:spPr/>
        <p:txBody>
          <a:bodyPr/>
          <a:lstStyle/>
          <a:p>
            <a:r>
              <a:rPr lang="en-US" dirty="0" smtClean="0"/>
              <a:t>Conflict and Conquest</a:t>
            </a:r>
            <a:endParaRPr lang="en-US" dirty="0"/>
          </a:p>
        </p:txBody>
      </p:sp>
    </p:spTree>
    <p:extLst>
      <p:ext uri="{BB962C8B-B14F-4D97-AF65-F5344CB8AC3E}">
        <p14:creationId xmlns:p14="http://schemas.microsoft.com/office/powerpoint/2010/main" val="351656955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62600"/>
            <a:ext cx="6512511" cy="790768"/>
          </a:xfrm>
        </p:spPr>
        <p:txBody>
          <a:bodyPr/>
          <a:lstStyle/>
          <a:p>
            <a:r>
              <a:rPr lang="en-US" sz="4000" dirty="0" smtClean="0"/>
              <a:t>The Agreement in the Articles of Capitulation</a:t>
            </a:r>
            <a:endParaRPr lang="en-US" sz="4000" dirty="0"/>
          </a:p>
        </p:txBody>
      </p:sp>
      <p:sp>
        <p:nvSpPr>
          <p:cNvPr id="3" name="Content Placeholder 2"/>
          <p:cNvSpPr>
            <a:spLocks noGrp="1"/>
          </p:cNvSpPr>
          <p:nvPr>
            <p:ph sz="quarter" idx="13"/>
          </p:nvPr>
        </p:nvSpPr>
        <p:spPr>
          <a:xfrm>
            <a:off x="1143000" y="731520"/>
            <a:ext cx="6400800" cy="4602480"/>
          </a:xfrm>
        </p:spPr>
        <p:txBody>
          <a:bodyPr>
            <a:normAutofit fontScale="77500" lnSpcReduction="20000"/>
          </a:bodyPr>
          <a:lstStyle/>
          <a:p>
            <a:pPr marL="45720" indent="0" eaLnBrk="0" hangingPunct="0">
              <a:buNone/>
            </a:pPr>
            <a:r>
              <a:rPr lang="en-CA" b="1" dirty="0"/>
              <a:t>The Capitulation stated that</a:t>
            </a:r>
            <a:r>
              <a:rPr lang="en-CA" dirty="0" smtClean="0"/>
              <a:t>:</a:t>
            </a:r>
          </a:p>
          <a:p>
            <a:pPr marL="45720" indent="0" eaLnBrk="0" hangingPunct="0">
              <a:buNone/>
            </a:pPr>
            <a:endParaRPr lang="en-US" dirty="0"/>
          </a:p>
          <a:p>
            <a:pPr lvl="0" eaLnBrk="0" hangingPunct="0"/>
            <a:r>
              <a:rPr lang="en-CA" dirty="0"/>
              <a:t>The French had to lay down their arms</a:t>
            </a:r>
            <a:r>
              <a:rPr lang="en-CA" dirty="0" smtClean="0"/>
              <a:t>.</a:t>
            </a:r>
          </a:p>
          <a:p>
            <a:pPr marL="45720" lvl="0" indent="0" eaLnBrk="0" hangingPunct="0">
              <a:buNone/>
            </a:pPr>
            <a:endParaRPr lang="en-US" dirty="0"/>
          </a:p>
          <a:p>
            <a:pPr lvl="0" eaLnBrk="0" hangingPunct="0"/>
            <a:r>
              <a:rPr lang="en-CA" dirty="0"/>
              <a:t>New France's territory was now under British military rule</a:t>
            </a:r>
            <a:r>
              <a:rPr lang="en-CA" dirty="0" smtClean="0"/>
              <a:t>.</a:t>
            </a:r>
          </a:p>
          <a:p>
            <a:pPr marL="45720" lvl="0" indent="0" eaLnBrk="0" hangingPunct="0">
              <a:buNone/>
            </a:pPr>
            <a:endParaRPr lang="en-US" dirty="0"/>
          </a:p>
          <a:p>
            <a:pPr lvl="0" eaLnBrk="0" hangingPunct="0"/>
            <a:r>
              <a:rPr lang="en-CA" dirty="0"/>
              <a:t>Those who wished to return to France were allowed to do so. </a:t>
            </a:r>
            <a:r>
              <a:rPr lang="en-CA" dirty="0" smtClean="0"/>
              <a:t>The </a:t>
            </a:r>
            <a:r>
              <a:rPr lang="en-CA" dirty="0"/>
              <a:t>elite of the colony (government </a:t>
            </a:r>
            <a:r>
              <a:rPr lang="en-CA" dirty="0" smtClean="0"/>
              <a:t>administrators, army </a:t>
            </a:r>
            <a:r>
              <a:rPr lang="en-CA" dirty="0"/>
              <a:t>officers, and some merchants) took advantage of this offer and left. The Canadiens (artisans, peasants, clergy) stayed</a:t>
            </a:r>
            <a:r>
              <a:rPr lang="en-CA" dirty="0" smtClean="0"/>
              <a:t>.</a:t>
            </a:r>
          </a:p>
          <a:p>
            <a:pPr lvl="0" eaLnBrk="0" hangingPunct="0"/>
            <a:endParaRPr lang="en-CA" dirty="0"/>
          </a:p>
          <a:p>
            <a:pPr lvl="0" eaLnBrk="0" hangingPunct="0"/>
            <a:r>
              <a:rPr lang="en-CA" dirty="0" smtClean="0"/>
              <a:t>The French, worried about what happened to the Acadians, were promised they would not be deported</a:t>
            </a:r>
          </a:p>
          <a:p>
            <a:pPr marL="45720" lvl="0" indent="0" eaLnBrk="0" hangingPunct="0">
              <a:buNone/>
            </a:pPr>
            <a:endParaRPr lang="en-US" dirty="0"/>
          </a:p>
          <a:p>
            <a:pPr lvl="0" eaLnBrk="0" hangingPunct="0"/>
            <a:r>
              <a:rPr lang="en-CA" dirty="0"/>
              <a:t>The people of New France were allowed the freedom to </a:t>
            </a:r>
            <a:r>
              <a:rPr lang="en-CA" dirty="0" smtClean="0"/>
              <a:t>practice </a:t>
            </a:r>
            <a:r>
              <a:rPr lang="en-CA" dirty="0"/>
              <a:t>their Roman Catholic religion.</a:t>
            </a:r>
            <a:endParaRPr lang="en-US" dirty="0"/>
          </a:p>
          <a:p>
            <a:endParaRPr lang="en-US" dirty="0"/>
          </a:p>
        </p:txBody>
      </p:sp>
    </p:spTree>
    <p:extLst>
      <p:ext uri="{BB962C8B-B14F-4D97-AF65-F5344CB8AC3E}">
        <p14:creationId xmlns:p14="http://schemas.microsoft.com/office/powerpoint/2010/main" val="13322482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80">
                                          <p:stCondLst>
                                            <p:cond delay="0"/>
                                          </p:stCondLst>
                                        </p:cTn>
                                        <p:tgtEl>
                                          <p:spTgt spid="3">
                                            <p:txEl>
                                              <p:pRg st="2" end="2"/>
                                            </p:txEl>
                                          </p:spTgt>
                                        </p:tgtEl>
                                      </p:cBhvr>
                                    </p:animEffect>
                                    <p:anim calcmode="lin" valueType="num">
                                      <p:cBhvr>
                                        <p:cTn id="1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2" end="2"/>
                                            </p:txEl>
                                          </p:spTgt>
                                        </p:tgtEl>
                                      </p:cBhvr>
                                      <p:to x="100000" y="60000"/>
                                    </p:animScale>
                                    <p:animScale>
                                      <p:cBhvr>
                                        <p:cTn id="21" dur="166" decel="50000">
                                          <p:stCondLst>
                                            <p:cond delay="676"/>
                                          </p:stCondLst>
                                        </p:cTn>
                                        <p:tgtEl>
                                          <p:spTgt spid="3">
                                            <p:txEl>
                                              <p:pRg st="2" end="2"/>
                                            </p:txEl>
                                          </p:spTgt>
                                        </p:tgtEl>
                                      </p:cBhvr>
                                      <p:to x="100000" y="100000"/>
                                    </p:animScale>
                                    <p:animScale>
                                      <p:cBhvr>
                                        <p:cTn id="22" dur="26">
                                          <p:stCondLst>
                                            <p:cond delay="1312"/>
                                          </p:stCondLst>
                                        </p:cTn>
                                        <p:tgtEl>
                                          <p:spTgt spid="3">
                                            <p:txEl>
                                              <p:pRg st="2" end="2"/>
                                            </p:txEl>
                                          </p:spTgt>
                                        </p:tgtEl>
                                      </p:cBhvr>
                                      <p:to x="100000" y="80000"/>
                                    </p:animScale>
                                    <p:animScale>
                                      <p:cBhvr>
                                        <p:cTn id="23" dur="166" decel="50000">
                                          <p:stCondLst>
                                            <p:cond delay="1338"/>
                                          </p:stCondLst>
                                        </p:cTn>
                                        <p:tgtEl>
                                          <p:spTgt spid="3">
                                            <p:txEl>
                                              <p:pRg st="2" end="2"/>
                                            </p:txEl>
                                          </p:spTgt>
                                        </p:tgtEl>
                                      </p:cBhvr>
                                      <p:to x="100000" y="100000"/>
                                    </p:animScale>
                                    <p:animScale>
                                      <p:cBhvr>
                                        <p:cTn id="24" dur="26">
                                          <p:stCondLst>
                                            <p:cond delay="1642"/>
                                          </p:stCondLst>
                                        </p:cTn>
                                        <p:tgtEl>
                                          <p:spTgt spid="3">
                                            <p:txEl>
                                              <p:pRg st="2" end="2"/>
                                            </p:txEl>
                                          </p:spTgt>
                                        </p:tgtEl>
                                      </p:cBhvr>
                                      <p:to x="100000" y="90000"/>
                                    </p:animScale>
                                    <p:animScale>
                                      <p:cBhvr>
                                        <p:cTn id="25" dur="166" decel="50000">
                                          <p:stCondLst>
                                            <p:cond delay="1668"/>
                                          </p:stCondLst>
                                        </p:cTn>
                                        <p:tgtEl>
                                          <p:spTgt spid="3">
                                            <p:txEl>
                                              <p:pRg st="2" end="2"/>
                                            </p:txEl>
                                          </p:spTgt>
                                        </p:tgtEl>
                                      </p:cBhvr>
                                      <p:to x="100000" y="100000"/>
                                    </p:animScale>
                                    <p:animScale>
                                      <p:cBhvr>
                                        <p:cTn id="26" dur="26">
                                          <p:stCondLst>
                                            <p:cond delay="1808"/>
                                          </p:stCondLst>
                                        </p:cTn>
                                        <p:tgtEl>
                                          <p:spTgt spid="3">
                                            <p:txEl>
                                              <p:pRg st="2" end="2"/>
                                            </p:txEl>
                                          </p:spTgt>
                                        </p:tgtEl>
                                      </p:cBhvr>
                                      <p:to x="100000" y="95000"/>
                                    </p:animScale>
                                    <p:animScale>
                                      <p:cBhvr>
                                        <p:cTn id="27" dur="166" decel="50000">
                                          <p:stCondLst>
                                            <p:cond delay="1834"/>
                                          </p:stCondLst>
                                        </p:cTn>
                                        <p:tgtEl>
                                          <p:spTgt spid="3">
                                            <p:txEl>
                                              <p:pRg st="2" end="2"/>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80">
                                          <p:stCondLst>
                                            <p:cond delay="0"/>
                                          </p:stCondLst>
                                        </p:cTn>
                                        <p:tgtEl>
                                          <p:spTgt spid="3">
                                            <p:txEl>
                                              <p:pRg st="4" end="4"/>
                                            </p:txEl>
                                          </p:spTgt>
                                        </p:tgtEl>
                                      </p:cBhvr>
                                    </p:animEffect>
                                    <p:anim calcmode="lin" valueType="num">
                                      <p:cBhvr>
                                        <p:cTn id="3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4" end="4"/>
                                            </p:txEl>
                                          </p:spTgt>
                                        </p:tgtEl>
                                      </p:cBhvr>
                                      <p:to x="100000" y="60000"/>
                                    </p:animScale>
                                    <p:animScale>
                                      <p:cBhvr>
                                        <p:cTn id="39" dur="166" decel="50000">
                                          <p:stCondLst>
                                            <p:cond delay="676"/>
                                          </p:stCondLst>
                                        </p:cTn>
                                        <p:tgtEl>
                                          <p:spTgt spid="3">
                                            <p:txEl>
                                              <p:pRg st="4" end="4"/>
                                            </p:txEl>
                                          </p:spTgt>
                                        </p:tgtEl>
                                      </p:cBhvr>
                                      <p:to x="100000" y="100000"/>
                                    </p:animScale>
                                    <p:animScale>
                                      <p:cBhvr>
                                        <p:cTn id="40" dur="26">
                                          <p:stCondLst>
                                            <p:cond delay="1312"/>
                                          </p:stCondLst>
                                        </p:cTn>
                                        <p:tgtEl>
                                          <p:spTgt spid="3">
                                            <p:txEl>
                                              <p:pRg st="4" end="4"/>
                                            </p:txEl>
                                          </p:spTgt>
                                        </p:tgtEl>
                                      </p:cBhvr>
                                      <p:to x="100000" y="80000"/>
                                    </p:animScale>
                                    <p:animScale>
                                      <p:cBhvr>
                                        <p:cTn id="41" dur="166" decel="50000">
                                          <p:stCondLst>
                                            <p:cond delay="1338"/>
                                          </p:stCondLst>
                                        </p:cTn>
                                        <p:tgtEl>
                                          <p:spTgt spid="3">
                                            <p:txEl>
                                              <p:pRg st="4" end="4"/>
                                            </p:txEl>
                                          </p:spTgt>
                                        </p:tgtEl>
                                      </p:cBhvr>
                                      <p:to x="100000" y="100000"/>
                                    </p:animScale>
                                    <p:animScale>
                                      <p:cBhvr>
                                        <p:cTn id="42" dur="26">
                                          <p:stCondLst>
                                            <p:cond delay="1642"/>
                                          </p:stCondLst>
                                        </p:cTn>
                                        <p:tgtEl>
                                          <p:spTgt spid="3">
                                            <p:txEl>
                                              <p:pRg st="4" end="4"/>
                                            </p:txEl>
                                          </p:spTgt>
                                        </p:tgtEl>
                                      </p:cBhvr>
                                      <p:to x="100000" y="90000"/>
                                    </p:animScale>
                                    <p:animScale>
                                      <p:cBhvr>
                                        <p:cTn id="43" dur="166" decel="50000">
                                          <p:stCondLst>
                                            <p:cond delay="1668"/>
                                          </p:stCondLst>
                                        </p:cTn>
                                        <p:tgtEl>
                                          <p:spTgt spid="3">
                                            <p:txEl>
                                              <p:pRg st="4" end="4"/>
                                            </p:txEl>
                                          </p:spTgt>
                                        </p:tgtEl>
                                      </p:cBhvr>
                                      <p:to x="100000" y="100000"/>
                                    </p:animScale>
                                    <p:animScale>
                                      <p:cBhvr>
                                        <p:cTn id="44" dur="26">
                                          <p:stCondLst>
                                            <p:cond delay="1808"/>
                                          </p:stCondLst>
                                        </p:cTn>
                                        <p:tgtEl>
                                          <p:spTgt spid="3">
                                            <p:txEl>
                                              <p:pRg st="4" end="4"/>
                                            </p:txEl>
                                          </p:spTgt>
                                        </p:tgtEl>
                                      </p:cBhvr>
                                      <p:to x="100000" y="95000"/>
                                    </p:animScale>
                                    <p:animScale>
                                      <p:cBhvr>
                                        <p:cTn id="45" dur="166" decel="50000">
                                          <p:stCondLst>
                                            <p:cond delay="1834"/>
                                          </p:stCondLst>
                                        </p:cTn>
                                        <p:tgtEl>
                                          <p:spTgt spid="3">
                                            <p:txEl>
                                              <p:pRg st="4" end="4"/>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wipe(down)">
                                      <p:cBhvr>
                                        <p:cTn id="50" dur="580">
                                          <p:stCondLst>
                                            <p:cond delay="0"/>
                                          </p:stCondLst>
                                        </p:cTn>
                                        <p:tgtEl>
                                          <p:spTgt spid="3">
                                            <p:txEl>
                                              <p:pRg st="6" end="6"/>
                                            </p:txEl>
                                          </p:spTgt>
                                        </p:tgtEl>
                                      </p:cBhvr>
                                    </p:animEffect>
                                    <p:anim calcmode="lin" valueType="num">
                                      <p:cBhvr>
                                        <p:cTn id="51"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6" end="6"/>
                                            </p:txEl>
                                          </p:spTgt>
                                        </p:tgtEl>
                                      </p:cBhvr>
                                      <p:to x="100000" y="60000"/>
                                    </p:animScale>
                                    <p:animScale>
                                      <p:cBhvr>
                                        <p:cTn id="57" dur="166" decel="50000">
                                          <p:stCondLst>
                                            <p:cond delay="676"/>
                                          </p:stCondLst>
                                        </p:cTn>
                                        <p:tgtEl>
                                          <p:spTgt spid="3">
                                            <p:txEl>
                                              <p:pRg st="6" end="6"/>
                                            </p:txEl>
                                          </p:spTgt>
                                        </p:tgtEl>
                                      </p:cBhvr>
                                      <p:to x="100000" y="100000"/>
                                    </p:animScale>
                                    <p:animScale>
                                      <p:cBhvr>
                                        <p:cTn id="58" dur="26">
                                          <p:stCondLst>
                                            <p:cond delay="1312"/>
                                          </p:stCondLst>
                                        </p:cTn>
                                        <p:tgtEl>
                                          <p:spTgt spid="3">
                                            <p:txEl>
                                              <p:pRg st="6" end="6"/>
                                            </p:txEl>
                                          </p:spTgt>
                                        </p:tgtEl>
                                      </p:cBhvr>
                                      <p:to x="100000" y="80000"/>
                                    </p:animScale>
                                    <p:animScale>
                                      <p:cBhvr>
                                        <p:cTn id="59" dur="166" decel="50000">
                                          <p:stCondLst>
                                            <p:cond delay="1338"/>
                                          </p:stCondLst>
                                        </p:cTn>
                                        <p:tgtEl>
                                          <p:spTgt spid="3">
                                            <p:txEl>
                                              <p:pRg st="6" end="6"/>
                                            </p:txEl>
                                          </p:spTgt>
                                        </p:tgtEl>
                                      </p:cBhvr>
                                      <p:to x="100000" y="100000"/>
                                    </p:animScale>
                                    <p:animScale>
                                      <p:cBhvr>
                                        <p:cTn id="60" dur="26">
                                          <p:stCondLst>
                                            <p:cond delay="1642"/>
                                          </p:stCondLst>
                                        </p:cTn>
                                        <p:tgtEl>
                                          <p:spTgt spid="3">
                                            <p:txEl>
                                              <p:pRg st="6" end="6"/>
                                            </p:txEl>
                                          </p:spTgt>
                                        </p:tgtEl>
                                      </p:cBhvr>
                                      <p:to x="100000" y="90000"/>
                                    </p:animScale>
                                    <p:animScale>
                                      <p:cBhvr>
                                        <p:cTn id="61" dur="166" decel="50000">
                                          <p:stCondLst>
                                            <p:cond delay="1668"/>
                                          </p:stCondLst>
                                        </p:cTn>
                                        <p:tgtEl>
                                          <p:spTgt spid="3">
                                            <p:txEl>
                                              <p:pRg st="6" end="6"/>
                                            </p:txEl>
                                          </p:spTgt>
                                        </p:tgtEl>
                                      </p:cBhvr>
                                      <p:to x="100000" y="100000"/>
                                    </p:animScale>
                                    <p:animScale>
                                      <p:cBhvr>
                                        <p:cTn id="62" dur="26">
                                          <p:stCondLst>
                                            <p:cond delay="1808"/>
                                          </p:stCondLst>
                                        </p:cTn>
                                        <p:tgtEl>
                                          <p:spTgt spid="3">
                                            <p:txEl>
                                              <p:pRg st="6" end="6"/>
                                            </p:txEl>
                                          </p:spTgt>
                                        </p:tgtEl>
                                      </p:cBhvr>
                                      <p:to x="100000" y="95000"/>
                                    </p:animScale>
                                    <p:animScale>
                                      <p:cBhvr>
                                        <p:cTn id="63" dur="166" decel="50000">
                                          <p:stCondLst>
                                            <p:cond delay="1834"/>
                                          </p:stCondLst>
                                        </p:cTn>
                                        <p:tgtEl>
                                          <p:spTgt spid="3">
                                            <p:txEl>
                                              <p:pRg st="6" end="6"/>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wipe(down)">
                                      <p:cBhvr>
                                        <p:cTn id="68" dur="580">
                                          <p:stCondLst>
                                            <p:cond delay="0"/>
                                          </p:stCondLst>
                                        </p:cTn>
                                        <p:tgtEl>
                                          <p:spTgt spid="3">
                                            <p:txEl>
                                              <p:pRg st="8" end="8"/>
                                            </p:txEl>
                                          </p:spTgt>
                                        </p:tgtEl>
                                      </p:cBhvr>
                                    </p:animEffect>
                                    <p:anim calcmode="lin" valueType="num">
                                      <p:cBhvr>
                                        <p:cTn id="69"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8" end="8"/>
                                            </p:txEl>
                                          </p:spTgt>
                                        </p:tgtEl>
                                      </p:cBhvr>
                                      <p:to x="100000" y="60000"/>
                                    </p:animScale>
                                    <p:animScale>
                                      <p:cBhvr>
                                        <p:cTn id="75" dur="166" decel="50000">
                                          <p:stCondLst>
                                            <p:cond delay="676"/>
                                          </p:stCondLst>
                                        </p:cTn>
                                        <p:tgtEl>
                                          <p:spTgt spid="3">
                                            <p:txEl>
                                              <p:pRg st="8" end="8"/>
                                            </p:txEl>
                                          </p:spTgt>
                                        </p:tgtEl>
                                      </p:cBhvr>
                                      <p:to x="100000" y="100000"/>
                                    </p:animScale>
                                    <p:animScale>
                                      <p:cBhvr>
                                        <p:cTn id="76" dur="26">
                                          <p:stCondLst>
                                            <p:cond delay="1312"/>
                                          </p:stCondLst>
                                        </p:cTn>
                                        <p:tgtEl>
                                          <p:spTgt spid="3">
                                            <p:txEl>
                                              <p:pRg st="8" end="8"/>
                                            </p:txEl>
                                          </p:spTgt>
                                        </p:tgtEl>
                                      </p:cBhvr>
                                      <p:to x="100000" y="80000"/>
                                    </p:animScale>
                                    <p:animScale>
                                      <p:cBhvr>
                                        <p:cTn id="77" dur="166" decel="50000">
                                          <p:stCondLst>
                                            <p:cond delay="1338"/>
                                          </p:stCondLst>
                                        </p:cTn>
                                        <p:tgtEl>
                                          <p:spTgt spid="3">
                                            <p:txEl>
                                              <p:pRg st="8" end="8"/>
                                            </p:txEl>
                                          </p:spTgt>
                                        </p:tgtEl>
                                      </p:cBhvr>
                                      <p:to x="100000" y="100000"/>
                                    </p:animScale>
                                    <p:animScale>
                                      <p:cBhvr>
                                        <p:cTn id="78" dur="26">
                                          <p:stCondLst>
                                            <p:cond delay="1642"/>
                                          </p:stCondLst>
                                        </p:cTn>
                                        <p:tgtEl>
                                          <p:spTgt spid="3">
                                            <p:txEl>
                                              <p:pRg st="8" end="8"/>
                                            </p:txEl>
                                          </p:spTgt>
                                        </p:tgtEl>
                                      </p:cBhvr>
                                      <p:to x="100000" y="90000"/>
                                    </p:animScale>
                                    <p:animScale>
                                      <p:cBhvr>
                                        <p:cTn id="79" dur="166" decel="50000">
                                          <p:stCondLst>
                                            <p:cond delay="1668"/>
                                          </p:stCondLst>
                                        </p:cTn>
                                        <p:tgtEl>
                                          <p:spTgt spid="3">
                                            <p:txEl>
                                              <p:pRg st="8" end="8"/>
                                            </p:txEl>
                                          </p:spTgt>
                                        </p:tgtEl>
                                      </p:cBhvr>
                                      <p:to x="100000" y="100000"/>
                                    </p:animScale>
                                    <p:animScale>
                                      <p:cBhvr>
                                        <p:cTn id="80" dur="26">
                                          <p:stCondLst>
                                            <p:cond delay="1808"/>
                                          </p:stCondLst>
                                        </p:cTn>
                                        <p:tgtEl>
                                          <p:spTgt spid="3">
                                            <p:txEl>
                                              <p:pRg st="8" end="8"/>
                                            </p:txEl>
                                          </p:spTgt>
                                        </p:tgtEl>
                                      </p:cBhvr>
                                      <p:to x="100000" y="95000"/>
                                    </p:animScale>
                                    <p:animScale>
                                      <p:cBhvr>
                                        <p:cTn id="81" dur="166" decel="50000">
                                          <p:stCondLst>
                                            <p:cond delay="1834"/>
                                          </p:stCondLst>
                                        </p:cTn>
                                        <p:tgtEl>
                                          <p:spTgt spid="3">
                                            <p:txEl>
                                              <p:pRg st="8" end="8"/>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nodeType="clickEffect">
                                  <p:stCondLst>
                                    <p:cond delay="0"/>
                                  </p:stCondLst>
                                  <p:childTnLst>
                                    <p:set>
                                      <p:cBhvr>
                                        <p:cTn id="85" dur="1" fill="hold">
                                          <p:stCondLst>
                                            <p:cond delay="0"/>
                                          </p:stCondLst>
                                        </p:cTn>
                                        <p:tgtEl>
                                          <p:spTgt spid="3">
                                            <p:txEl>
                                              <p:pRg st="10" end="10"/>
                                            </p:txEl>
                                          </p:spTgt>
                                        </p:tgtEl>
                                        <p:attrNameLst>
                                          <p:attrName>style.visibility</p:attrName>
                                        </p:attrNameLst>
                                      </p:cBhvr>
                                      <p:to>
                                        <p:strVal val="visible"/>
                                      </p:to>
                                    </p:set>
                                    <p:animEffect transition="in" filter="wipe(down)">
                                      <p:cBhvr>
                                        <p:cTn id="86" dur="580">
                                          <p:stCondLst>
                                            <p:cond delay="0"/>
                                          </p:stCondLst>
                                        </p:cTn>
                                        <p:tgtEl>
                                          <p:spTgt spid="3">
                                            <p:txEl>
                                              <p:pRg st="10" end="10"/>
                                            </p:txEl>
                                          </p:spTgt>
                                        </p:tgtEl>
                                      </p:cBhvr>
                                    </p:animEffect>
                                    <p:anim calcmode="lin" valueType="num">
                                      <p:cBhvr>
                                        <p:cTn id="87"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10" end="10"/>
                                            </p:txEl>
                                          </p:spTgt>
                                        </p:tgtEl>
                                      </p:cBhvr>
                                      <p:to x="100000" y="60000"/>
                                    </p:animScale>
                                    <p:animScale>
                                      <p:cBhvr>
                                        <p:cTn id="93" dur="166" decel="50000">
                                          <p:stCondLst>
                                            <p:cond delay="676"/>
                                          </p:stCondLst>
                                        </p:cTn>
                                        <p:tgtEl>
                                          <p:spTgt spid="3">
                                            <p:txEl>
                                              <p:pRg st="10" end="10"/>
                                            </p:txEl>
                                          </p:spTgt>
                                        </p:tgtEl>
                                      </p:cBhvr>
                                      <p:to x="100000" y="100000"/>
                                    </p:animScale>
                                    <p:animScale>
                                      <p:cBhvr>
                                        <p:cTn id="94" dur="26">
                                          <p:stCondLst>
                                            <p:cond delay="1312"/>
                                          </p:stCondLst>
                                        </p:cTn>
                                        <p:tgtEl>
                                          <p:spTgt spid="3">
                                            <p:txEl>
                                              <p:pRg st="10" end="10"/>
                                            </p:txEl>
                                          </p:spTgt>
                                        </p:tgtEl>
                                      </p:cBhvr>
                                      <p:to x="100000" y="80000"/>
                                    </p:animScale>
                                    <p:animScale>
                                      <p:cBhvr>
                                        <p:cTn id="95" dur="166" decel="50000">
                                          <p:stCondLst>
                                            <p:cond delay="1338"/>
                                          </p:stCondLst>
                                        </p:cTn>
                                        <p:tgtEl>
                                          <p:spTgt spid="3">
                                            <p:txEl>
                                              <p:pRg st="10" end="10"/>
                                            </p:txEl>
                                          </p:spTgt>
                                        </p:tgtEl>
                                      </p:cBhvr>
                                      <p:to x="100000" y="100000"/>
                                    </p:animScale>
                                    <p:animScale>
                                      <p:cBhvr>
                                        <p:cTn id="96" dur="26">
                                          <p:stCondLst>
                                            <p:cond delay="1642"/>
                                          </p:stCondLst>
                                        </p:cTn>
                                        <p:tgtEl>
                                          <p:spTgt spid="3">
                                            <p:txEl>
                                              <p:pRg st="10" end="10"/>
                                            </p:txEl>
                                          </p:spTgt>
                                        </p:tgtEl>
                                      </p:cBhvr>
                                      <p:to x="100000" y="90000"/>
                                    </p:animScale>
                                    <p:animScale>
                                      <p:cBhvr>
                                        <p:cTn id="97" dur="166" decel="50000">
                                          <p:stCondLst>
                                            <p:cond delay="1668"/>
                                          </p:stCondLst>
                                        </p:cTn>
                                        <p:tgtEl>
                                          <p:spTgt spid="3">
                                            <p:txEl>
                                              <p:pRg st="10" end="10"/>
                                            </p:txEl>
                                          </p:spTgt>
                                        </p:tgtEl>
                                      </p:cBhvr>
                                      <p:to x="100000" y="100000"/>
                                    </p:animScale>
                                    <p:animScale>
                                      <p:cBhvr>
                                        <p:cTn id="98" dur="26">
                                          <p:stCondLst>
                                            <p:cond delay="1808"/>
                                          </p:stCondLst>
                                        </p:cTn>
                                        <p:tgtEl>
                                          <p:spTgt spid="3">
                                            <p:txEl>
                                              <p:pRg st="10" end="10"/>
                                            </p:txEl>
                                          </p:spTgt>
                                        </p:tgtEl>
                                      </p:cBhvr>
                                      <p:to x="100000" y="95000"/>
                                    </p:animScale>
                                    <p:animScale>
                                      <p:cBhvr>
                                        <p:cTn id="99"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a:effectLst/>
              </a:rPr>
              <a:t>Main Features Treaty of Paris</a:t>
            </a:r>
            <a:r>
              <a:rPr lang="en-US" dirty="0">
                <a:effectLst/>
              </a:rPr>
              <a:t/>
            </a:r>
            <a:br>
              <a:rPr lang="en-US" dirty="0">
                <a:effectLst/>
              </a:rPr>
            </a:br>
            <a:endParaRPr lang="en-US" dirty="0"/>
          </a:p>
        </p:txBody>
      </p:sp>
      <p:sp>
        <p:nvSpPr>
          <p:cNvPr id="3" name="Content Placeholder 2"/>
          <p:cNvSpPr>
            <a:spLocks noGrp="1"/>
          </p:cNvSpPr>
          <p:nvPr>
            <p:ph sz="quarter" idx="13"/>
          </p:nvPr>
        </p:nvSpPr>
        <p:spPr/>
        <p:txBody>
          <a:bodyPr/>
          <a:lstStyle/>
          <a:p>
            <a:pPr eaLnBrk="0" hangingPunct="0"/>
            <a:r>
              <a:rPr lang="en-CA" dirty="0"/>
              <a:t>It  ended the Seven </a:t>
            </a:r>
            <a:r>
              <a:rPr lang="en-CA" dirty="0" smtClean="0"/>
              <a:t>Years</a:t>
            </a:r>
            <a:r>
              <a:rPr lang="en-CA" dirty="0"/>
              <a:t>'  War</a:t>
            </a:r>
            <a:r>
              <a:rPr lang="en-CA" dirty="0" smtClean="0"/>
              <a:t>.</a:t>
            </a:r>
          </a:p>
          <a:p>
            <a:pPr marL="45720" indent="0" eaLnBrk="0" hangingPunct="0">
              <a:buNone/>
            </a:pPr>
            <a:endParaRPr lang="en-US" dirty="0"/>
          </a:p>
          <a:p>
            <a:pPr eaLnBrk="0" hangingPunct="0"/>
            <a:r>
              <a:rPr lang="en-CA" dirty="0" smtClean="0"/>
              <a:t>France </a:t>
            </a:r>
            <a:r>
              <a:rPr lang="en-CA" dirty="0"/>
              <a:t>gave up its territories in North America except the islands of St. Pierre and Miquelon.</a:t>
            </a:r>
            <a:endParaRPr lang="en-US" dirty="0"/>
          </a:p>
          <a:p>
            <a:pPr marL="45720" indent="0" eaLnBrk="0" hangingPunct="0">
              <a:buNone/>
            </a:pPr>
            <a:endParaRPr lang="en-US" dirty="0"/>
          </a:p>
          <a:p>
            <a:pPr eaLnBrk="0" hangingPunct="0"/>
            <a:r>
              <a:rPr lang="en-CA" dirty="0"/>
              <a:t>The French maintained the right to practise the Catholic religion </a:t>
            </a:r>
            <a:r>
              <a:rPr lang="en-CA" i="1" dirty="0"/>
              <a:t>as far as British laws permit</a:t>
            </a:r>
            <a:endParaRPr lang="en-US" dirty="0"/>
          </a:p>
          <a:p>
            <a:endParaRPr lang="en-US" dirty="0"/>
          </a:p>
        </p:txBody>
      </p:sp>
    </p:spTree>
    <p:extLst>
      <p:ext uri="{BB962C8B-B14F-4D97-AF65-F5344CB8AC3E}">
        <p14:creationId xmlns:p14="http://schemas.microsoft.com/office/powerpoint/2010/main" val="18099537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Conflict</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smtClean="0"/>
              <a:t>The French and English have been rivals since the middle ages</a:t>
            </a:r>
          </a:p>
          <a:p>
            <a:endParaRPr lang="en-US" dirty="0" smtClean="0"/>
          </a:p>
          <a:p>
            <a:r>
              <a:rPr lang="en-US" dirty="0" smtClean="0"/>
              <a:t>Throughout the French Regime there were battles between these two countries and their Amerindian Allies</a:t>
            </a:r>
          </a:p>
          <a:p>
            <a:endParaRPr lang="en-US" dirty="0" smtClean="0"/>
          </a:p>
          <a:p>
            <a:r>
              <a:rPr lang="en-US" dirty="0" smtClean="0"/>
              <a:t>In order to maintain their Allies’ numbers the French Government had 40 Algonkian tribes sign the Great Peace of Montreal in 1701</a:t>
            </a:r>
          </a:p>
          <a:p>
            <a:endParaRPr lang="en-US" dirty="0" smtClean="0"/>
          </a:p>
          <a:p>
            <a:r>
              <a:rPr lang="en-US" dirty="0" smtClean="0"/>
              <a:t>This Treaty allowed the French government to arbitrate conflicts and kept the Algonkians from fighting each other</a:t>
            </a:r>
            <a:endParaRPr lang="en-US" dirty="0"/>
          </a:p>
        </p:txBody>
      </p:sp>
    </p:spTree>
    <p:extLst>
      <p:ext uri="{BB962C8B-B14F-4D97-AF65-F5344CB8AC3E}">
        <p14:creationId xmlns:p14="http://schemas.microsoft.com/office/powerpoint/2010/main" val="27952184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114800"/>
            <a:ext cx="6512511" cy="1143000"/>
          </a:xfrm>
        </p:spPr>
        <p:txBody>
          <a:bodyPr/>
          <a:lstStyle/>
          <a:p>
            <a:r>
              <a:rPr lang="en-US" dirty="0" smtClean="0"/>
              <a:t>First:</a:t>
            </a:r>
            <a:br>
              <a:rPr lang="en-US" dirty="0" smtClean="0"/>
            </a:br>
            <a:r>
              <a:rPr lang="en-US" dirty="0" smtClean="0"/>
              <a:t>Inter-colonial War1689-1697</a:t>
            </a:r>
            <a:endParaRPr lang="en-US" dirty="0"/>
          </a:p>
        </p:txBody>
      </p:sp>
      <p:sp>
        <p:nvSpPr>
          <p:cNvPr id="3" name="Content Placeholder 2"/>
          <p:cNvSpPr>
            <a:spLocks noGrp="1"/>
          </p:cNvSpPr>
          <p:nvPr>
            <p:ph sz="quarter" idx="13"/>
          </p:nvPr>
        </p:nvSpPr>
        <p:spPr/>
        <p:txBody>
          <a:bodyPr/>
          <a:lstStyle/>
          <a:p>
            <a:r>
              <a:rPr lang="en-US" dirty="0" smtClean="0"/>
              <a:t>Small raids between New France and the 13 colonies</a:t>
            </a:r>
          </a:p>
          <a:p>
            <a:endParaRPr lang="en-US" dirty="0" smtClean="0"/>
          </a:p>
          <a:p>
            <a:r>
              <a:rPr lang="en-US" dirty="0" smtClean="0"/>
              <a:t>French captured British towns and forts</a:t>
            </a:r>
          </a:p>
          <a:p>
            <a:endParaRPr lang="en-US" dirty="0" smtClean="0"/>
          </a:p>
          <a:p>
            <a:r>
              <a:rPr lang="en-US" dirty="0" smtClean="0"/>
              <a:t>They were returned after the war in the Treaty of Ryswick</a:t>
            </a:r>
            <a:endParaRPr lang="en-US" dirty="0"/>
          </a:p>
        </p:txBody>
      </p:sp>
    </p:spTree>
    <p:extLst>
      <p:ext uri="{BB962C8B-B14F-4D97-AF65-F5344CB8AC3E}">
        <p14:creationId xmlns:p14="http://schemas.microsoft.com/office/powerpoint/2010/main" val="22080851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t>
            </a:r>
            <a:br>
              <a:rPr lang="en-US" dirty="0" smtClean="0"/>
            </a:br>
            <a:r>
              <a:rPr lang="en-US" dirty="0" smtClean="0"/>
              <a:t>Inter-colonial War1702-1713</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a:t>R</a:t>
            </a:r>
            <a:r>
              <a:rPr lang="en-US" dirty="0" smtClean="0"/>
              <a:t>aids between New France and the 13 colonies</a:t>
            </a:r>
          </a:p>
          <a:p>
            <a:endParaRPr lang="en-US" dirty="0" smtClean="0"/>
          </a:p>
          <a:p>
            <a:r>
              <a:rPr lang="en-US" dirty="0" smtClean="0"/>
              <a:t>Britain Captured Port Royal (Nova Scotia)</a:t>
            </a:r>
          </a:p>
          <a:p>
            <a:pPr marL="45720" indent="0">
              <a:buNone/>
            </a:pPr>
            <a:endParaRPr lang="en-US" dirty="0" smtClean="0"/>
          </a:p>
          <a:p>
            <a:r>
              <a:rPr lang="en-US" dirty="0" smtClean="0"/>
              <a:t>1713 Treaty of Utrecht ends war and ends encirclement because the 13 colonies receives Acadia, Newfoundland and Hudson bay </a:t>
            </a:r>
          </a:p>
          <a:p>
            <a:endParaRPr lang="en-US" dirty="0"/>
          </a:p>
          <a:p>
            <a:r>
              <a:rPr lang="en-US" dirty="0" smtClean="0"/>
              <a:t>Followed by a cold war called the 30 years of uneasy peace and is an era of fort building</a:t>
            </a:r>
            <a:endParaRPr lang="en-US" dirty="0"/>
          </a:p>
        </p:txBody>
      </p:sp>
    </p:spTree>
    <p:extLst>
      <p:ext uri="{BB962C8B-B14F-4D97-AF65-F5344CB8AC3E}">
        <p14:creationId xmlns:p14="http://schemas.microsoft.com/office/powerpoint/2010/main" val="24778229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a:t>
            </a:r>
            <a:br>
              <a:rPr lang="en-US" dirty="0" smtClean="0"/>
            </a:br>
            <a:r>
              <a:rPr lang="en-US" dirty="0" smtClean="0"/>
              <a:t>Inter-colonial War1744-1748</a:t>
            </a:r>
            <a:endParaRPr lang="en-US" dirty="0"/>
          </a:p>
        </p:txBody>
      </p:sp>
      <p:sp>
        <p:nvSpPr>
          <p:cNvPr id="3" name="Content Placeholder 2"/>
          <p:cNvSpPr>
            <a:spLocks noGrp="1"/>
          </p:cNvSpPr>
          <p:nvPr>
            <p:ph sz="quarter" idx="13"/>
          </p:nvPr>
        </p:nvSpPr>
        <p:spPr>
          <a:xfrm>
            <a:off x="1143000" y="228600"/>
            <a:ext cx="6400800" cy="4191000"/>
          </a:xfrm>
        </p:spPr>
        <p:txBody>
          <a:bodyPr>
            <a:normAutofit fontScale="85000" lnSpcReduction="20000"/>
          </a:bodyPr>
          <a:lstStyle/>
          <a:p>
            <a:r>
              <a:rPr lang="en-US" dirty="0" smtClean="0"/>
              <a:t>Between New France and the 13 colonies</a:t>
            </a:r>
          </a:p>
          <a:p>
            <a:endParaRPr lang="en-US" dirty="0" smtClean="0"/>
          </a:p>
          <a:p>
            <a:r>
              <a:rPr lang="en-US" dirty="0" smtClean="0"/>
              <a:t>England captures Louisbourg</a:t>
            </a:r>
          </a:p>
          <a:p>
            <a:pPr marL="45720" indent="0">
              <a:buNone/>
            </a:pPr>
            <a:endParaRPr lang="en-US" dirty="0" smtClean="0"/>
          </a:p>
          <a:p>
            <a:r>
              <a:rPr lang="en-US" dirty="0" smtClean="0"/>
              <a:t>Treaty of Aix-La-Chapelle ends war and returns Louisbourg to the French</a:t>
            </a:r>
          </a:p>
          <a:p>
            <a:endParaRPr lang="en-US" dirty="0"/>
          </a:p>
          <a:p>
            <a:r>
              <a:rPr lang="en-US" dirty="0" smtClean="0"/>
              <a:t>The return of Louisbourg upsets the 13 colonies and is one of the factors leading to the American Revolution</a:t>
            </a:r>
          </a:p>
          <a:p>
            <a:pPr marL="45720" indent="0">
              <a:buNone/>
            </a:pPr>
            <a:endParaRPr lang="en-US" dirty="0"/>
          </a:p>
          <a:p>
            <a:r>
              <a:rPr lang="en-US" dirty="0" smtClean="0"/>
              <a:t>6000 Acadians are forcibly deported by the British in preparation of the final battle between the French and British in North America</a:t>
            </a:r>
            <a:endParaRPr lang="en-US" dirty="0"/>
          </a:p>
        </p:txBody>
      </p:sp>
    </p:spTree>
    <p:extLst>
      <p:ext uri="{BB962C8B-B14F-4D97-AF65-F5344CB8AC3E}">
        <p14:creationId xmlns:p14="http://schemas.microsoft.com/office/powerpoint/2010/main" val="39342099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Fourth:</a:t>
            </a:r>
            <a:br>
              <a:rPr lang="en-US" dirty="0" smtClean="0"/>
            </a:br>
            <a:r>
              <a:rPr lang="en-US" dirty="0" smtClean="0"/>
              <a:t>Inter-colonial War1753-1763</a:t>
            </a:r>
            <a:endParaRPr lang="en-US" dirty="0"/>
          </a:p>
        </p:txBody>
      </p:sp>
      <p:sp>
        <p:nvSpPr>
          <p:cNvPr id="3" name="Content Placeholder 2"/>
          <p:cNvSpPr>
            <a:spLocks noGrp="1"/>
          </p:cNvSpPr>
          <p:nvPr>
            <p:ph sz="quarter" idx="13"/>
          </p:nvPr>
        </p:nvSpPr>
        <p:spPr>
          <a:xfrm>
            <a:off x="1143000" y="228600"/>
            <a:ext cx="6400800" cy="4191000"/>
          </a:xfrm>
        </p:spPr>
        <p:txBody>
          <a:bodyPr>
            <a:normAutofit lnSpcReduction="10000"/>
          </a:bodyPr>
          <a:lstStyle/>
          <a:p>
            <a:r>
              <a:rPr lang="en-US" dirty="0" smtClean="0"/>
              <a:t>Know as the Seven </a:t>
            </a:r>
            <a:r>
              <a:rPr lang="en-US" dirty="0"/>
              <a:t>Y</a:t>
            </a:r>
            <a:r>
              <a:rPr lang="en-US" dirty="0" smtClean="0"/>
              <a:t>ears </a:t>
            </a:r>
            <a:r>
              <a:rPr lang="en-US" dirty="0"/>
              <a:t>W</a:t>
            </a:r>
            <a:r>
              <a:rPr lang="en-US" dirty="0" smtClean="0"/>
              <a:t>ar or the War of Conquest</a:t>
            </a:r>
          </a:p>
          <a:p>
            <a:endParaRPr lang="en-US" dirty="0"/>
          </a:p>
          <a:p>
            <a:r>
              <a:rPr lang="en-US" dirty="0" smtClean="0"/>
              <a:t>It is the Final battle of the French and English in North America</a:t>
            </a:r>
          </a:p>
          <a:p>
            <a:endParaRPr lang="en-US" dirty="0"/>
          </a:p>
          <a:p>
            <a:r>
              <a:rPr lang="en-US" dirty="0" smtClean="0"/>
              <a:t>This war was not just fought here but everywhere England and France had colonies as well as in Europe</a:t>
            </a:r>
          </a:p>
          <a:p>
            <a:endParaRPr lang="en-US" dirty="0"/>
          </a:p>
          <a:p>
            <a:r>
              <a:rPr lang="en-US" dirty="0" smtClean="0"/>
              <a:t>This war was fought on all 7 seas of the world</a:t>
            </a:r>
            <a:endParaRPr lang="en-US" dirty="0"/>
          </a:p>
        </p:txBody>
      </p:sp>
    </p:spTree>
    <p:extLst>
      <p:ext uri="{BB962C8B-B14F-4D97-AF65-F5344CB8AC3E}">
        <p14:creationId xmlns:p14="http://schemas.microsoft.com/office/powerpoint/2010/main" val="31528158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019800"/>
            <a:ext cx="6512511" cy="685800"/>
          </a:xfrm>
        </p:spPr>
        <p:txBody>
          <a:bodyPr/>
          <a:lstStyle/>
          <a:p>
            <a:r>
              <a:rPr lang="en-US" dirty="0" smtClean="0"/>
              <a:t>Why did Britain Win?</a:t>
            </a:r>
            <a:endParaRPr lang="en-US" dirty="0"/>
          </a:p>
        </p:txBody>
      </p:sp>
      <p:sp>
        <p:nvSpPr>
          <p:cNvPr id="3" name="Content Placeholder 2"/>
          <p:cNvSpPr>
            <a:spLocks noGrp="1"/>
          </p:cNvSpPr>
          <p:nvPr>
            <p:ph sz="quarter" idx="13"/>
          </p:nvPr>
        </p:nvSpPr>
        <p:spPr>
          <a:xfrm>
            <a:off x="1066800" y="152400"/>
            <a:ext cx="6400800" cy="5486400"/>
          </a:xfrm>
        </p:spPr>
        <p:txBody>
          <a:bodyPr>
            <a:noAutofit/>
          </a:bodyPr>
          <a:lstStyle/>
          <a:p>
            <a:r>
              <a:rPr lang="en-CA" sz="1520" dirty="0"/>
              <a:t>There were several reasons why the French were </a:t>
            </a:r>
            <a:r>
              <a:rPr lang="en-CA" sz="1520" dirty="0" smtClean="0"/>
              <a:t>defeated </a:t>
            </a:r>
            <a:r>
              <a:rPr lang="en-CA" sz="1520" dirty="0"/>
              <a:t>by the British in North  </a:t>
            </a:r>
            <a:r>
              <a:rPr lang="en-CA" sz="1520" dirty="0" smtClean="0"/>
              <a:t>America:</a:t>
            </a:r>
          </a:p>
          <a:p>
            <a:pPr marL="45720" indent="0">
              <a:buNone/>
            </a:pPr>
            <a:endParaRPr lang="en-CA" sz="1520" dirty="0" smtClean="0"/>
          </a:p>
          <a:p>
            <a:pPr eaLnBrk="0" hangingPunct="0"/>
            <a:r>
              <a:rPr lang="en-CA" sz="1520" dirty="0"/>
              <a:t>New France had a </a:t>
            </a:r>
            <a:r>
              <a:rPr lang="en-CA" sz="1520" u="heavy" dirty="0"/>
              <a:t>vast territory </a:t>
            </a:r>
            <a:r>
              <a:rPr lang="en-CA" sz="1520" dirty="0"/>
              <a:t>but a small population to defend it.</a:t>
            </a:r>
            <a:endParaRPr lang="en-US" sz="1520" dirty="0"/>
          </a:p>
          <a:p>
            <a:pPr marL="45720" indent="0" eaLnBrk="0" hangingPunct="0">
              <a:buNone/>
            </a:pPr>
            <a:endParaRPr lang="en-US" sz="1520" dirty="0"/>
          </a:p>
          <a:p>
            <a:pPr lvl="0" eaLnBrk="0" hangingPunct="0"/>
            <a:r>
              <a:rPr lang="en-CA" sz="1520" dirty="0"/>
              <a:t>Britain's </a:t>
            </a:r>
            <a:r>
              <a:rPr lang="en-CA" sz="1520" u="heavy" dirty="0"/>
              <a:t>navy </a:t>
            </a:r>
            <a:r>
              <a:rPr lang="en-CA" sz="1520" dirty="0"/>
              <a:t>was stronger and bigger and they could prevent supply ships from reaching New France</a:t>
            </a:r>
            <a:r>
              <a:rPr lang="en-CA" sz="1520" dirty="0" smtClean="0"/>
              <a:t>.</a:t>
            </a:r>
          </a:p>
          <a:p>
            <a:pPr marL="45720" lvl="0" indent="0" eaLnBrk="0" hangingPunct="0">
              <a:buNone/>
            </a:pPr>
            <a:endParaRPr lang="en-US" sz="1520" dirty="0"/>
          </a:p>
          <a:p>
            <a:pPr lvl="0" eaLnBrk="0" hangingPunct="0"/>
            <a:r>
              <a:rPr lang="en-CA" sz="1520" dirty="0"/>
              <a:t>New France had 5000 soldiers compared to 23,000 soldiers in the 13 Colonies</a:t>
            </a:r>
            <a:r>
              <a:rPr lang="en-CA" sz="1520" dirty="0" smtClean="0"/>
              <a:t>.</a:t>
            </a:r>
          </a:p>
          <a:p>
            <a:pPr marL="45720" lvl="0" indent="0" eaLnBrk="0" hangingPunct="0">
              <a:buNone/>
            </a:pPr>
            <a:endParaRPr lang="en-US" sz="1520" dirty="0"/>
          </a:p>
          <a:p>
            <a:pPr lvl="0" eaLnBrk="0" hangingPunct="0"/>
            <a:r>
              <a:rPr lang="en-CA" sz="1520" dirty="0"/>
              <a:t>The population of the 13 Colonies was about 1.5 million in 1760; that of New France was about 70,000</a:t>
            </a:r>
            <a:r>
              <a:rPr lang="en-CA" sz="1520" dirty="0" smtClean="0"/>
              <a:t>.</a:t>
            </a:r>
          </a:p>
          <a:p>
            <a:pPr marL="45720" lvl="0" indent="0" eaLnBrk="0" hangingPunct="0">
              <a:buNone/>
            </a:pPr>
            <a:endParaRPr lang="en-US" sz="1520" dirty="0"/>
          </a:p>
          <a:p>
            <a:pPr lvl="0" eaLnBrk="0" hangingPunct="0"/>
            <a:r>
              <a:rPr lang="en-CA" sz="1520" dirty="0"/>
              <a:t>The 13 Colonies has a stronger, more diversified economy than New France. New France was too reliant on France because of mercantilism</a:t>
            </a:r>
            <a:r>
              <a:rPr lang="en-CA" sz="1520" dirty="0" smtClean="0"/>
              <a:t>.</a:t>
            </a:r>
          </a:p>
          <a:p>
            <a:pPr marL="45720" lvl="0" indent="0" eaLnBrk="0" hangingPunct="0">
              <a:buNone/>
            </a:pPr>
            <a:endParaRPr lang="en-US" sz="1520" dirty="0"/>
          </a:p>
          <a:p>
            <a:pPr lvl="0" eaLnBrk="0" hangingPunct="0"/>
            <a:r>
              <a:rPr lang="en-CA" sz="1520" dirty="0"/>
              <a:t>France was preoccupied with war in Europe and could not afford to send much help.</a:t>
            </a:r>
            <a:endParaRPr lang="en-US" sz="1520" dirty="0"/>
          </a:p>
          <a:p>
            <a:endParaRPr lang="en-US" sz="1520" dirty="0"/>
          </a:p>
        </p:txBody>
      </p:sp>
    </p:spTree>
    <p:extLst>
      <p:ext uri="{BB962C8B-B14F-4D97-AF65-F5344CB8AC3E}">
        <p14:creationId xmlns:p14="http://schemas.microsoft.com/office/powerpoint/2010/main" val="37370967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1000"/>
                                        <p:tgtEl>
                                          <p:spTgt spid="3">
                                            <p:txEl>
                                              <p:pRg st="12" end="12"/>
                                            </p:txEl>
                                          </p:spTgt>
                                        </p:tgtEl>
                                      </p:cBhvr>
                                    </p:animEffect>
                                    <p:anim calcmode="lin" valueType="num">
                                      <p:cBhvr>
                                        <p:cTn id="5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10200"/>
            <a:ext cx="6512511" cy="1143000"/>
          </a:xfrm>
        </p:spPr>
        <p:txBody>
          <a:bodyPr/>
          <a:lstStyle/>
          <a:p>
            <a:r>
              <a:rPr lang="en-US" dirty="0" smtClean="0"/>
              <a:t>How it Ended</a:t>
            </a:r>
            <a:endParaRPr lang="en-US" dirty="0"/>
          </a:p>
        </p:txBody>
      </p:sp>
      <p:sp>
        <p:nvSpPr>
          <p:cNvPr id="3" name="Content Placeholder 2"/>
          <p:cNvSpPr>
            <a:spLocks noGrp="1"/>
          </p:cNvSpPr>
          <p:nvPr>
            <p:ph sz="quarter" idx="13"/>
          </p:nvPr>
        </p:nvSpPr>
        <p:spPr>
          <a:xfrm>
            <a:off x="1143000" y="731520"/>
            <a:ext cx="6400800" cy="4450080"/>
          </a:xfrm>
        </p:spPr>
        <p:txBody>
          <a:bodyPr>
            <a:normAutofit fontScale="92500" lnSpcReduction="10000"/>
          </a:bodyPr>
          <a:lstStyle/>
          <a:p>
            <a:r>
              <a:rPr lang="en-CA" dirty="0"/>
              <a:t>On September 13, 1759 the English and French forces met on the Plains of Abraham. After a brief but bitter struggle, in which both </a:t>
            </a:r>
            <a:r>
              <a:rPr lang="en-CA" u="heavy" dirty="0"/>
              <a:t>Montcalm </a:t>
            </a:r>
            <a:r>
              <a:rPr lang="en-CA" dirty="0"/>
              <a:t>and </a:t>
            </a:r>
            <a:r>
              <a:rPr lang="en-CA" u="heavy" dirty="0"/>
              <a:t>Wolfe </a:t>
            </a:r>
            <a:r>
              <a:rPr lang="en-CA" dirty="0"/>
              <a:t>were killed, Quebec fell to the </a:t>
            </a:r>
            <a:r>
              <a:rPr lang="en-CA" dirty="0" smtClean="0"/>
              <a:t>British</a:t>
            </a:r>
          </a:p>
          <a:p>
            <a:pPr marL="45720" indent="0">
              <a:buNone/>
            </a:pPr>
            <a:endParaRPr lang="en-CA" dirty="0" smtClean="0"/>
          </a:p>
          <a:p>
            <a:r>
              <a:rPr lang="en-CA" dirty="0"/>
              <a:t>With the defeat of the French, at Sainte-Foy and </a:t>
            </a:r>
            <a:r>
              <a:rPr lang="en-CA" u="heavy" dirty="0" smtClean="0"/>
              <a:t>Montréal </a:t>
            </a:r>
            <a:r>
              <a:rPr lang="en-CA" dirty="0"/>
              <a:t>in 1760, New France was conquered and came under British rule</a:t>
            </a:r>
            <a:r>
              <a:rPr lang="en-CA" dirty="0" smtClean="0"/>
              <a:t>.</a:t>
            </a:r>
          </a:p>
          <a:p>
            <a:pPr marL="45720" indent="0">
              <a:buNone/>
            </a:pPr>
            <a:endParaRPr lang="en-CA" dirty="0" smtClean="0"/>
          </a:p>
          <a:p>
            <a:r>
              <a:rPr lang="en-CA" dirty="0" smtClean="0"/>
              <a:t>1760-1763 Military Rule was maintained</a:t>
            </a:r>
          </a:p>
          <a:p>
            <a:pPr marL="45720" indent="0">
              <a:buNone/>
            </a:pPr>
            <a:endParaRPr lang="en-CA" dirty="0" smtClean="0"/>
          </a:p>
          <a:p>
            <a:r>
              <a:rPr lang="en-CA" dirty="0" smtClean="0"/>
              <a:t>Officially ended with the Signing of the Treaty of Paris in 1763</a:t>
            </a:r>
            <a:endParaRPr lang="en-US" dirty="0"/>
          </a:p>
          <a:p>
            <a:pPr marL="45720" indent="0">
              <a:buNone/>
            </a:pPr>
            <a:endParaRPr lang="en-US" dirty="0"/>
          </a:p>
        </p:txBody>
      </p:sp>
    </p:spTree>
    <p:extLst>
      <p:ext uri="{BB962C8B-B14F-4D97-AF65-F5344CB8AC3E}">
        <p14:creationId xmlns:p14="http://schemas.microsoft.com/office/powerpoint/2010/main" val="38341769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562600"/>
            <a:ext cx="6512511" cy="638368"/>
          </a:xfrm>
        </p:spPr>
        <p:txBody>
          <a:bodyPr/>
          <a:lstStyle/>
          <a:p>
            <a:r>
              <a:rPr lang="en-CA" sz="4000" u="heavy" dirty="0">
                <a:effectLst/>
              </a:rPr>
              <a:t>What were </a:t>
            </a:r>
            <a:r>
              <a:rPr lang="en-CA" sz="4000" u="heavy" dirty="0" smtClean="0">
                <a:effectLst/>
              </a:rPr>
              <a:t>the Articles </a:t>
            </a:r>
            <a:r>
              <a:rPr lang="en-CA" sz="4000" u="heavy" dirty="0">
                <a:effectLst/>
              </a:rPr>
              <a:t>of </a:t>
            </a:r>
            <a:r>
              <a:rPr lang="en-CA" sz="4000" u="heavy" dirty="0" smtClean="0">
                <a:effectLst/>
              </a:rPr>
              <a:t>Capitulation </a:t>
            </a:r>
            <a:r>
              <a:rPr lang="en-CA" sz="4000" u="heavy" dirty="0">
                <a:effectLst/>
              </a:rPr>
              <a:t>?</a:t>
            </a:r>
            <a:r>
              <a:rPr lang="en-US" sz="4000" dirty="0">
                <a:effectLst/>
              </a:rPr>
              <a:t/>
            </a:r>
            <a:br>
              <a:rPr lang="en-US" sz="4000" dirty="0">
                <a:effectLst/>
              </a:rPr>
            </a:br>
            <a:endParaRPr lang="en-US" sz="4000" dirty="0"/>
          </a:p>
        </p:txBody>
      </p:sp>
      <p:sp>
        <p:nvSpPr>
          <p:cNvPr id="3" name="Content Placeholder 2"/>
          <p:cNvSpPr>
            <a:spLocks noGrp="1"/>
          </p:cNvSpPr>
          <p:nvPr>
            <p:ph sz="quarter" idx="13"/>
          </p:nvPr>
        </p:nvSpPr>
        <p:spPr>
          <a:xfrm>
            <a:off x="1143000" y="731520"/>
            <a:ext cx="6400800" cy="4754880"/>
          </a:xfrm>
        </p:spPr>
        <p:txBody>
          <a:bodyPr>
            <a:normAutofit fontScale="77500" lnSpcReduction="20000"/>
          </a:bodyPr>
          <a:lstStyle/>
          <a:p>
            <a:r>
              <a:rPr lang="en-CA" dirty="0"/>
              <a:t>The Articles of Capitulation outlined the </a:t>
            </a:r>
            <a:r>
              <a:rPr lang="en-CA" dirty="0" smtClean="0"/>
              <a:t>terms </a:t>
            </a:r>
            <a:r>
              <a:rPr lang="en-CA" dirty="0"/>
              <a:t>under which the French and the Canadiens surrendered to the </a:t>
            </a:r>
            <a:r>
              <a:rPr lang="en-CA" dirty="0" smtClean="0"/>
              <a:t>British in Montreal in 1760. </a:t>
            </a:r>
          </a:p>
          <a:p>
            <a:pPr marL="45720" indent="0">
              <a:buNone/>
            </a:pPr>
            <a:endParaRPr lang="en-CA" dirty="0" smtClean="0"/>
          </a:p>
          <a:p>
            <a:r>
              <a:rPr lang="en-CA" dirty="0" smtClean="0"/>
              <a:t>The articles were </a:t>
            </a:r>
            <a:r>
              <a:rPr lang="en-CA" dirty="0"/>
              <a:t>binding until a formal peace was concluded between Britain and France who were still at war in Europe</a:t>
            </a:r>
            <a:r>
              <a:rPr lang="en-CA" dirty="0" smtClean="0"/>
              <a:t>.</a:t>
            </a:r>
          </a:p>
          <a:p>
            <a:endParaRPr lang="en-CA" dirty="0"/>
          </a:p>
          <a:p>
            <a:r>
              <a:rPr lang="en-CA" dirty="0"/>
              <a:t>While waiting for the Seven Years' War to come to an end, British  military government was maintained in the colony, between 1760 and 1763, to facilitate its administration and to maintain order</a:t>
            </a:r>
            <a:r>
              <a:rPr lang="en-CA" dirty="0" smtClean="0"/>
              <a:t>.</a:t>
            </a:r>
          </a:p>
          <a:p>
            <a:endParaRPr lang="en-CA" dirty="0"/>
          </a:p>
          <a:p>
            <a:r>
              <a:rPr lang="en-CA" dirty="0"/>
              <a:t>British military rule did not interfere with the laws, religion and language. The </a:t>
            </a:r>
            <a:r>
              <a:rPr lang="en-CA" dirty="0" smtClean="0"/>
              <a:t>Seigneurial </a:t>
            </a:r>
            <a:r>
              <a:rPr lang="en-CA" dirty="0"/>
              <a:t>system and the captains of militia were retained</a:t>
            </a:r>
            <a:r>
              <a:rPr lang="en-CA" dirty="0" smtClean="0"/>
              <a:t>.</a:t>
            </a:r>
          </a:p>
          <a:p>
            <a:endParaRPr lang="en-CA" dirty="0"/>
          </a:p>
          <a:p>
            <a:r>
              <a:rPr lang="en-CA" dirty="0" smtClean="0"/>
              <a:t>This leads to problems when the British try to change the rules in the Royal Proclamation 1763</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8800835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470</TotalTime>
  <Words>782</Words>
  <Application>Microsoft Office PowerPoint</Application>
  <PresentationFormat>On-screen Show (4:3)</PresentationFormat>
  <Paragraphs>93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Georgia</vt:lpstr>
      <vt:lpstr>Trebuchet MS</vt:lpstr>
      <vt:lpstr>Slipstream</vt:lpstr>
      <vt:lpstr>Conflict and Conquest</vt:lpstr>
      <vt:lpstr>Conflict</vt:lpstr>
      <vt:lpstr>First: Inter-colonial War1689-1697</vt:lpstr>
      <vt:lpstr>Second: Inter-colonial War1702-1713</vt:lpstr>
      <vt:lpstr>Third: Inter-colonial War1744-1748</vt:lpstr>
      <vt:lpstr>Fourth: Inter-colonial War1753-1763</vt:lpstr>
      <vt:lpstr>Why did Britain Win?</vt:lpstr>
      <vt:lpstr>How it Ended</vt:lpstr>
      <vt:lpstr>What were the Articles of Capitulation ? </vt:lpstr>
      <vt:lpstr>The Agreement in the Articles of Capitulation</vt:lpstr>
      <vt:lpstr>Main Features Treaty of Paris </vt:lpstr>
    </vt:vector>
  </TitlesOfParts>
  <Company>RSB-SCCM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and Conquest</dc:title>
  <dc:creator>35-student</dc:creator>
  <cp:lastModifiedBy>35-student</cp:lastModifiedBy>
  <cp:revision>11</cp:revision>
  <dcterms:created xsi:type="dcterms:W3CDTF">2015-12-10T16:12:26Z</dcterms:created>
  <dcterms:modified xsi:type="dcterms:W3CDTF">2016-01-20T20:56:09Z</dcterms:modified>
</cp:coreProperties>
</file>