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7"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11/28/2017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Currents of Thought </a:t>
            </a:r>
            <a:endParaRPr lang="en-US" dirty="0"/>
          </a:p>
        </p:txBody>
      </p:sp>
      <p:sp>
        <p:nvSpPr>
          <p:cNvPr id="3" name="Subtitle 2"/>
          <p:cNvSpPr>
            <a:spLocks noGrp="1"/>
          </p:cNvSpPr>
          <p:nvPr>
            <p:ph type="subTitle" idx="1"/>
          </p:nvPr>
        </p:nvSpPr>
        <p:spPr/>
        <p:txBody>
          <a:bodyPr/>
          <a:lstStyle/>
          <a:p>
            <a:r>
              <a:rPr lang="en-US" dirty="0" smtClean="0"/>
              <a:t>Post 1800’s-early 20</a:t>
            </a:r>
            <a:r>
              <a:rPr lang="en-US" baseline="30000" dirty="0" smtClean="0"/>
              <a:t>th</a:t>
            </a:r>
            <a:r>
              <a:rPr lang="en-US" dirty="0" smtClean="0"/>
              <a:t> century</a:t>
            </a:r>
            <a:endParaRPr lang="en-US" dirty="0"/>
          </a:p>
        </p:txBody>
      </p:sp>
    </p:spTree>
    <p:extLst>
      <p:ext uri="{BB962C8B-B14F-4D97-AF65-F5344CB8AC3E}">
        <p14:creationId xmlns:p14="http://schemas.microsoft.com/office/powerpoint/2010/main" val="16909300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075" y="0"/>
            <a:ext cx="10364451" cy="635000"/>
          </a:xfrm>
        </p:spPr>
        <p:txBody>
          <a:bodyPr/>
          <a:lstStyle/>
          <a:p>
            <a:r>
              <a:rPr lang="en-US" dirty="0" smtClean="0"/>
              <a:t>Vocabulary</a:t>
            </a:r>
            <a:endParaRPr lang="en-US" dirty="0"/>
          </a:p>
        </p:txBody>
      </p:sp>
      <p:sp>
        <p:nvSpPr>
          <p:cNvPr id="3" name="Content Placeholder 2"/>
          <p:cNvSpPr>
            <a:spLocks noGrp="1"/>
          </p:cNvSpPr>
          <p:nvPr>
            <p:ph sz="quarter" idx="13"/>
          </p:nvPr>
        </p:nvSpPr>
        <p:spPr>
          <a:xfrm>
            <a:off x="127000" y="635000"/>
            <a:ext cx="12534900" cy="6223000"/>
          </a:xfrm>
        </p:spPr>
        <p:txBody>
          <a:bodyPr>
            <a:normAutofit fontScale="77500" lnSpcReduction="20000"/>
          </a:bodyPr>
          <a:lstStyle/>
          <a:p>
            <a:r>
              <a:rPr lang="en-US" dirty="0"/>
              <a:t>religious </a:t>
            </a:r>
            <a:r>
              <a:rPr lang="en-US" dirty="0" smtClean="0"/>
              <a:t>orders</a:t>
            </a:r>
            <a:r>
              <a:rPr lang="en-US" b="1" dirty="0" smtClean="0"/>
              <a:t>: Catholic</a:t>
            </a:r>
            <a:r>
              <a:rPr lang="en-US" dirty="0"/>
              <a:t> religious </a:t>
            </a:r>
            <a:r>
              <a:rPr lang="en-US" b="1" dirty="0"/>
              <a:t>orders</a:t>
            </a:r>
            <a:r>
              <a:rPr lang="en-US" dirty="0"/>
              <a:t> are, historically, a category of </a:t>
            </a:r>
            <a:r>
              <a:rPr lang="en-US" b="1" dirty="0" smtClean="0"/>
              <a:t>Catholic </a:t>
            </a:r>
            <a:r>
              <a:rPr lang="en-US" dirty="0" smtClean="0"/>
              <a:t>religious </a:t>
            </a:r>
            <a:r>
              <a:rPr lang="en-US" dirty="0"/>
              <a:t>institutes. </a:t>
            </a:r>
            <a:r>
              <a:rPr lang="en-US" dirty="0" smtClean="0"/>
              <a:t>Examples include the </a:t>
            </a:r>
            <a:r>
              <a:rPr lang="en-US" dirty="0"/>
              <a:t>Carmelites, </a:t>
            </a:r>
            <a:r>
              <a:rPr lang="en-US" dirty="0" smtClean="0"/>
              <a:t>the </a:t>
            </a:r>
            <a:r>
              <a:rPr lang="en-US" dirty="0"/>
              <a:t>Dominican </a:t>
            </a:r>
            <a:r>
              <a:rPr lang="en-US" b="1" dirty="0"/>
              <a:t>Order</a:t>
            </a:r>
            <a:r>
              <a:rPr lang="en-US" dirty="0"/>
              <a:t>, and the </a:t>
            </a:r>
            <a:r>
              <a:rPr lang="en-US" b="1" dirty="0"/>
              <a:t>Order</a:t>
            </a:r>
            <a:r>
              <a:rPr lang="en-US" dirty="0"/>
              <a:t> of Saint Augustine.</a:t>
            </a:r>
            <a:endParaRPr lang="en-US" dirty="0" smtClean="0"/>
          </a:p>
          <a:p>
            <a:endParaRPr lang="en-US" dirty="0"/>
          </a:p>
          <a:p>
            <a:r>
              <a:rPr lang="en-US" dirty="0" smtClean="0"/>
              <a:t>Doctrine: </a:t>
            </a:r>
            <a:r>
              <a:rPr lang="en-US" dirty="0"/>
              <a:t>a belief or set of beliefs held and taught by a church, political party, or other </a:t>
            </a:r>
            <a:r>
              <a:rPr lang="en-US" dirty="0" smtClean="0"/>
              <a:t>groups</a:t>
            </a:r>
          </a:p>
          <a:p>
            <a:endParaRPr lang="en-US" dirty="0"/>
          </a:p>
          <a:p>
            <a:r>
              <a:rPr lang="en-US" dirty="0" smtClean="0"/>
              <a:t>Denominational Schools: school boards separated by religion </a:t>
            </a:r>
            <a:r>
              <a:rPr lang="en-US" dirty="0" err="1" smtClean="0"/>
              <a:t>ie</a:t>
            </a:r>
            <a:r>
              <a:rPr lang="en-US" dirty="0" smtClean="0"/>
              <a:t> Catholic and Protestant   Boards</a:t>
            </a:r>
          </a:p>
          <a:p>
            <a:endParaRPr lang="en-US" dirty="0"/>
          </a:p>
          <a:p>
            <a:r>
              <a:rPr lang="en-US" dirty="0" smtClean="0"/>
              <a:t>Nationalism of survival: a nationalism based on the idea that maintaining the Catholic church, French culture and language was essential to the survival of French Canadians in Canada</a:t>
            </a:r>
          </a:p>
          <a:p>
            <a:endParaRPr lang="en-US" dirty="0"/>
          </a:p>
          <a:p>
            <a:r>
              <a:rPr lang="en-US" dirty="0" smtClean="0"/>
              <a:t>Anticlericalism: a position opposing the control of the church in the political sphere</a:t>
            </a:r>
          </a:p>
          <a:p>
            <a:pPr marL="0" indent="0">
              <a:buNone/>
            </a:pPr>
            <a:endParaRPr lang="en-US" dirty="0" smtClean="0"/>
          </a:p>
          <a:p>
            <a:r>
              <a:rPr lang="en-US" dirty="0" smtClean="0"/>
              <a:t>Excommunicate: to exclude someone from a religious community</a:t>
            </a:r>
          </a:p>
          <a:p>
            <a:endParaRPr lang="en-US" dirty="0"/>
          </a:p>
          <a:p>
            <a:r>
              <a:rPr lang="en-US" dirty="0" smtClean="0"/>
              <a:t>Social Reformism: ADVOCATES SOCIAL CHANGE TO COMBAT POVERTY AND OTHER CONSEQUENCES OF INDUSTRIALISATION</a:t>
            </a:r>
          </a:p>
          <a:p>
            <a:endParaRPr lang="en-US" dirty="0"/>
          </a:p>
          <a:p>
            <a:r>
              <a:rPr lang="en-US" dirty="0" smtClean="0"/>
              <a:t>Feminism: REOGNITION OF WOMEN’S RIGHTS AND GENDER EQUALITY</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900060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 calcmode="lin" valueType="num">
                                      <p:cBhvr additive="base">
                                        <p:cTn id="4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
            <a:ext cx="10364451" cy="927099"/>
          </a:xfrm>
        </p:spPr>
        <p:txBody>
          <a:bodyPr/>
          <a:lstStyle/>
          <a:p>
            <a:r>
              <a:rPr lang="en-US" dirty="0" smtClean="0"/>
              <a:t>Catholic Church and </a:t>
            </a:r>
            <a:r>
              <a:rPr lang="en-US" dirty="0" err="1" smtClean="0"/>
              <a:t>Ultramontanism</a:t>
            </a:r>
            <a:endParaRPr lang="en-US" dirty="0"/>
          </a:p>
        </p:txBody>
      </p:sp>
      <p:sp>
        <p:nvSpPr>
          <p:cNvPr id="3" name="Content Placeholder 2"/>
          <p:cNvSpPr>
            <a:spLocks noGrp="1"/>
          </p:cNvSpPr>
          <p:nvPr>
            <p:ph sz="quarter" idx="13"/>
          </p:nvPr>
        </p:nvSpPr>
        <p:spPr>
          <a:xfrm>
            <a:off x="0" y="927100"/>
            <a:ext cx="12280900" cy="5803900"/>
          </a:xfrm>
        </p:spPr>
        <p:txBody>
          <a:bodyPr>
            <a:normAutofit lnSpcReduction="10000"/>
          </a:bodyPr>
          <a:lstStyle/>
          <a:p>
            <a:r>
              <a:rPr lang="en-US" dirty="0" smtClean="0"/>
              <a:t>Ignace Bourget the bishop of Montreal received authorization to bring over the more religious orders….greatly increasing the representatives of the church</a:t>
            </a:r>
          </a:p>
          <a:p>
            <a:endParaRPr lang="en-US" dirty="0"/>
          </a:p>
          <a:p>
            <a:r>
              <a:rPr lang="en-US" dirty="0" err="1" smtClean="0"/>
              <a:t>Ultramontanism</a:t>
            </a:r>
            <a:r>
              <a:rPr lang="en-US" dirty="0" smtClean="0"/>
              <a:t> is the political and religious doctrine that believes the catholic church should be the highest power in all aspects of society especially in Political power</a:t>
            </a:r>
          </a:p>
          <a:p>
            <a:endParaRPr lang="en-US" dirty="0"/>
          </a:p>
          <a:p>
            <a:r>
              <a:rPr lang="en-US" dirty="0" smtClean="0"/>
              <a:t>This belief influenced  life in the colony after 1840 and allied with the reformers.  The told people to vote for the reformers in exchange for laws putting the church in Charge of education, hospitals and orphanages</a:t>
            </a:r>
          </a:p>
          <a:p>
            <a:endParaRPr lang="en-US" dirty="0"/>
          </a:p>
          <a:p>
            <a:r>
              <a:rPr lang="en-US" dirty="0" smtClean="0"/>
              <a:t>Laws such as the School act adopted in 1841 strengthened the churches position in education and led to denominational schools</a:t>
            </a:r>
          </a:p>
          <a:p>
            <a:endParaRPr lang="en-US" dirty="0" smtClean="0"/>
          </a:p>
          <a:p>
            <a:r>
              <a:rPr lang="en-US" dirty="0" smtClean="0"/>
              <a:t>The church was involved in all levels of education from primary to University</a:t>
            </a:r>
            <a:endParaRPr lang="en-US" dirty="0"/>
          </a:p>
        </p:txBody>
      </p:sp>
    </p:spTree>
    <p:extLst>
      <p:ext uri="{BB962C8B-B14F-4D97-AF65-F5344CB8AC3E}">
        <p14:creationId xmlns:p14="http://schemas.microsoft.com/office/powerpoint/2010/main" val="40968848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
            <a:ext cx="10364451" cy="634999"/>
          </a:xfrm>
        </p:spPr>
        <p:txBody>
          <a:bodyPr/>
          <a:lstStyle/>
          <a:p>
            <a:r>
              <a:rPr lang="en-US" dirty="0" smtClean="0"/>
              <a:t>Survival Nationalism</a:t>
            </a:r>
            <a:endParaRPr lang="en-US" dirty="0"/>
          </a:p>
        </p:txBody>
      </p:sp>
      <p:sp>
        <p:nvSpPr>
          <p:cNvPr id="3" name="Content Placeholder 2"/>
          <p:cNvSpPr>
            <a:spLocks noGrp="1"/>
          </p:cNvSpPr>
          <p:nvPr>
            <p:ph sz="quarter" idx="13"/>
          </p:nvPr>
        </p:nvSpPr>
        <p:spPr>
          <a:xfrm>
            <a:off x="0" y="812800"/>
            <a:ext cx="12293600" cy="5918200"/>
          </a:xfrm>
        </p:spPr>
        <p:txBody>
          <a:bodyPr/>
          <a:lstStyle/>
          <a:p>
            <a:r>
              <a:rPr lang="en-US" dirty="0" smtClean="0"/>
              <a:t>The Church served to defend the French People from assimilation in the face of Massive British Immigration</a:t>
            </a:r>
          </a:p>
          <a:p>
            <a:endParaRPr lang="en-US" dirty="0"/>
          </a:p>
          <a:p>
            <a:r>
              <a:rPr lang="en-US" dirty="0" smtClean="0"/>
              <a:t>This nationalism places the church as the center of the French Canadian Identity</a:t>
            </a:r>
          </a:p>
          <a:p>
            <a:endParaRPr lang="en-US" dirty="0"/>
          </a:p>
          <a:p>
            <a:r>
              <a:rPr lang="en-US" dirty="0" smtClean="0"/>
              <a:t>Thus only the church’s protection could safeguard the survival of the French Canadians by protecting the ideas of</a:t>
            </a:r>
          </a:p>
          <a:p>
            <a:r>
              <a:rPr lang="en-US" dirty="0" smtClean="0"/>
              <a:t>Farm</a:t>
            </a:r>
          </a:p>
          <a:p>
            <a:r>
              <a:rPr lang="en-US" dirty="0" smtClean="0"/>
              <a:t>Family and </a:t>
            </a:r>
          </a:p>
          <a:p>
            <a:r>
              <a:rPr lang="en-US" dirty="0" smtClean="0"/>
              <a:t>Church</a:t>
            </a:r>
          </a:p>
        </p:txBody>
      </p:sp>
    </p:spTree>
    <p:extLst>
      <p:ext uri="{BB962C8B-B14F-4D97-AF65-F5344CB8AC3E}">
        <p14:creationId xmlns:p14="http://schemas.microsoft.com/office/powerpoint/2010/main" val="660097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
            <a:ext cx="10364451" cy="596899"/>
          </a:xfrm>
        </p:spPr>
        <p:txBody>
          <a:bodyPr/>
          <a:lstStyle/>
          <a:p>
            <a:r>
              <a:rPr lang="en-US" dirty="0" smtClean="0"/>
              <a:t>Anticlericalism</a:t>
            </a:r>
            <a:endParaRPr lang="en-US" dirty="0"/>
          </a:p>
        </p:txBody>
      </p:sp>
      <p:sp>
        <p:nvSpPr>
          <p:cNvPr id="3" name="Content Placeholder 2"/>
          <p:cNvSpPr>
            <a:spLocks noGrp="1"/>
          </p:cNvSpPr>
          <p:nvPr>
            <p:ph sz="quarter" idx="13"/>
          </p:nvPr>
        </p:nvSpPr>
        <p:spPr>
          <a:xfrm>
            <a:off x="0" y="762000"/>
            <a:ext cx="12191375" cy="5930900"/>
          </a:xfrm>
        </p:spPr>
        <p:txBody>
          <a:bodyPr>
            <a:normAutofit fontScale="92500" lnSpcReduction="20000"/>
          </a:bodyPr>
          <a:lstStyle/>
          <a:p>
            <a:r>
              <a:rPr lang="en-US" dirty="0" smtClean="0"/>
              <a:t>1844 young professionals and intellectuals created the </a:t>
            </a:r>
            <a:r>
              <a:rPr lang="en-US" dirty="0" err="1" smtClean="0"/>
              <a:t>Institut</a:t>
            </a:r>
            <a:r>
              <a:rPr lang="en-US" dirty="0" smtClean="0"/>
              <a:t> </a:t>
            </a:r>
            <a:r>
              <a:rPr lang="en-US" dirty="0" err="1" smtClean="0"/>
              <a:t>Canaidien</a:t>
            </a:r>
            <a:r>
              <a:rPr lang="en-US" dirty="0" smtClean="0"/>
              <a:t> du Montreal as a place where people could freely express ideas and enjoy the pursuit of knowledge in complete freedom</a:t>
            </a:r>
          </a:p>
          <a:p>
            <a:r>
              <a:rPr lang="en-US" dirty="0" smtClean="0"/>
              <a:t>In 1847 The institute created their own newspaper </a:t>
            </a:r>
            <a:r>
              <a:rPr lang="en-US" dirty="0" err="1" smtClean="0"/>
              <a:t>L’Avenir</a:t>
            </a:r>
            <a:r>
              <a:rPr lang="en-US" dirty="0" smtClean="0"/>
              <a:t> to spread their ideas</a:t>
            </a:r>
          </a:p>
          <a:p>
            <a:endParaRPr lang="en-US" dirty="0"/>
          </a:p>
          <a:p>
            <a:r>
              <a:rPr lang="en-US" dirty="0" smtClean="0"/>
              <a:t>The catholic church became upset with the tolerance and freedom of thought advocated by the institute, the fact that their library made books available forbidden by the Vatican made this issue worse in the eyes of the church</a:t>
            </a:r>
          </a:p>
          <a:p>
            <a:endParaRPr lang="en-US" dirty="0"/>
          </a:p>
          <a:p>
            <a:r>
              <a:rPr lang="en-US" dirty="0" smtClean="0"/>
              <a:t>In 1858 Bourget tells the institute they should conform to the accepted teachings of the church only.  Moderate members leave and form the Institute </a:t>
            </a:r>
            <a:r>
              <a:rPr lang="en-US" dirty="0" err="1" smtClean="0"/>
              <a:t>Canadien-FraNCaise</a:t>
            </a:r>
            <a:r>
              <a:rPr lang="en-US" dirty="0" smtClean="0"/>
              <a:t> to conform to this demand</a:t>
            </a:r>
          </a:p>
          <a:p>
            <a:pPr marL="0" indent="0">
              <a:buNone/>
            </a:pPr>
            <a:endParaRPr lang="en-US" dirty="0" smtClean="0"/>
          </a:p>
          <a:p>
            <a:r>
              <a:rPr lang="en-US" dirty="0" smtClean="0"/>
              <a:t>THE RADICAL MEMBERS FOUGHT THE CHURCH AND WERE KNOWN AS ANTI-CLERICALS</a:t>
            </a:r>
          </a:p>
          <a:p>
            <a:endParaRPr lang="en-US" dirty="0"/>
          </a:p>
          <a:p>
            <a:r>
              <a:rPr lang="en-US" dirty="0" smtClean="0"/>
              <a:t>IN 1868 AT THE BEHEST OF Bourget the Pope excommunicates all MEMBERS OF THE INSTITUT </a:t>
            </a:r>
            <a:r>
              <a:rPr lang="en-US" dirty="0" err="1" smtClean="0"/>
              <a:t>Canadien</a:t>
            </a:r>
            <a:r>
              <a:rPr lang="en-US" dirty="0" smtClean="0"/>
              <a:t> du Montreal</a:t>
            </a:r>
            <a:endParaRPr lang="en-US" dirty="0"/>
          </a:p>
        </p:txBody>
      </p:sp>
    </p:spTree>
    <p:extLst>
      <p:ext uri="{BB962C8B-B14F-4D97-AF65-F5344CB8AC3E}">
        <p14:creationId xmlns:p14="http://schemas.microsoft.com/office/powerpoint/2010/main" val="9561882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arn(inVertical)">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52399"/>
            <a:ext cx="10364451" cy="673099"/>
          </a:xfrm>
        </p:spPr>
        <p:txBody>
          <a:bodyPr/>
          <a:lstStyle/>
          <a:p>
            <a:r>
              <a:rPr lang="en-US" dirty="0" smtClean="0"/>
              <a:t>Role of Women</a:t>
            </a:r>
            <a:endParaRPr lang="en-US" dirty="0"/>
          </a:p>
        </p:txBody>
      </p:sp>
      <p:sp>
        <p:nvSpPr>
          <p:cNvPr id="3" name="Content Placeholder 2"/>
          <p:cNvSpPr>
            <a:spLocks noGrp="1"/>
          </p:cNvSpPr>
          <p:nvPr>
            <p:ph sz="quarter" idx="13"/>
          </p:nvPr>
        </p:nvSpPr>
        <p:spPr>
          <a:xfrm>
            <a:off x="0" y="520700"/>
            <a:ext cx="12192000" cy="6337300"/>
          </a:xfrm>
        </p:spPr>
        <p:txBody>
          <a:bodyPr/>
          <a:lstStyle/>
          <a:p>
            <a:r>
              <a:rPr lang="en-US" dirty="0" err="1" smtClean="0"/>
              <a:t>Industrialisation</a:t>
            </a:r>
            <a:r>
              <a:rPr lang="en-US" dirty="0" smtClean="0"/>
              <a:t> intensified inequalities in society</a:t>
            </a:r>
          </a:p>
          <a:p>
            <a:endParaRPr lang="en-US" dirty="0"/>
          </a:p>
          <a:p>
            <a:r>
              <a:rPr lang="en-US" dirty="0" smtClean="0"/>
              <a:t>Many women were involved in social reformism as their roles as mothers but over time they added political demands  for suffrage and rights.  </a:t>
            </a:r>
            <a:r>
              <a:rPr lang="en-US" dirty="0" err="1" smtClean="0"/>
              <a:t>tHis</a:t>
            </a:r>
            <a:r>
              <a:rPr lang="en-US" dirty="0" smtClean="0"/>
              <a:t> is the beginning of the Quebec feminism movement</a:t>
            </a:r>
          </a:p>
          <a:p>
            <a:r>
              <a:rPr lang="en-US" dirty="0" smtClean="0"/>
              <a:t>Women had few rights legally as they needed the consent of their fathers or Husbands to act,</a:t>
            </a:r>
          </a:p>
          <a:p>
            <a:endParaRPr lang="en-US" dirty="0"/>
          </a:p>
          <a:p>
            <a:r>
              <a:rPr lang="en-US" dirty="0" smtClean="0"/>
              <a:t> they could not vote or run for public office </a:t>
            </a:r>
          </a:p>
          <a:p>
            <a:pPr marL="0" indent="0">
              <a:buNone/>
            </a:pPr>
            <a:endParaRPr lang="en-US" dirty="0" smtClean="0"/>
          </a:p>
          <a:p>
            <a:r>
              <a:rPr lang="en-US" dirty="0" smtClean="0"/>
              <a:t>Women who owned land could vote until this right was revoked by Baldwin and Lafontaine’s government in 1849.  This right would not be restored in Quebec until 1940</a:t>
            </a:r>
          </a:p>
          <a:p>
            <a:endParaRPr lang="en-US" dirty="0"/>
          </a:p>
          <a:p>
            <a:r>
              <a:rPr lang="en-US" dirty="0" smtClean="0"/>
              <a:t>Women were limited in their opportunities in education and work</a:t>
            </a:r>
          </a:p>
          <a:p>
            <a:endParaRPr lang="en-US" dirty="0"/>
          </a:p>
        </p:txBody>
      </p:sp>
    </p:spTree>
    <p:extLst>
      <p:ext uri="{BB962C8B-B14F-4D97-AF65-F5344CB8AC3E}">
        <p14:creationId xmlns:p14="http://schemas.microsoft.com/office/powerpoint/2010/main" val="39858910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ircle(in)">
                                      <p:cBhvr>
                                        <p:cTn id="27" dur="20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circle(in)">
                                      <p:cBhvr>
                                        <p:cTn id="3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01599"/>
            <a:ext cx="10364451" cy="800099"/>
          </a:xfrm>
        </p:spPr>
        <p:txBody>
          <a:bodyPr/>
          <a:lstStyle/>
          <a:p>
            <a:r>
              <a:rPr lang="en-US" dirty="0" smtClean="0"/>
              <a:t>Culture and Literature</a:t>
            </a:r>
            <a:endParaRPr lang="en-US" dirty="0"/>
          </a:p>
        </p:txBody>
      </p:sp>
      <p:sp>
        <p:nvSpPr>
          <p:cNvPr id="3" name="Content Placeholder 2"/>
          <p:cNvSpPr>
            <a:spLocks noGrp="1"/>
          </p:cNvSpPr>
          <p:nvPr>
            <p:ph sz="quarter" idx="13"/>
          </p:nvPr>
        </p:nvSpPr>
        <p:spPr>
          <a:xfrm>
            <a:off x="0" y="609600"/>
            <a:ext cx="12192000" cy="6350000"/>
          </a:xfrm>
        </p:spPr>
        <p:txBody>
          <a:bodyPr/>
          <a:lstStyle/>
          <a:p>
            <a:r>
              <a:rPr lang="en-US" dirty="0" smtClean="0"/>
              <a:t>Patriotic writing fueled the beliefs in Survival Nationalism and spread by </a:t>
            </a:r>
            <a:r>
              <a:rPr lang="en-US" dirty="0" err="1" smtClean="0"/>
              <a:t>organisations</a:t>
            </a:r>
            <a:r>
              <a:rPr lang="en-US" dirty="0" smtClean="0"/>
              <a:t> such as The </a:t>
            </a:r>
            <a:r>
              <a:rPr lang="en-US" dirty="0" err="1" smtClean="0"/>
              <a:t>Ecole</a:t>
            </a:r>
            <a:r>
              <a:rPr lang="en-US" dirty="0" smtClean="0"/>
              <a:t> </a:t>
            </a:r>
            <a:r>
              <a:rPr lang="en-US" dirty="0" err="1" smtClean="0"/>
              <a:t>Litteraire</a:t>
            </a:r>
            <a:r>
              <a:rPr lang="en-US" dirty="0" smtClean="0"/>
              <a:t> de </a:t>
            </a:r>
            <a:r>
              <a:rPr lang="en-US" dirty="0" err="1" smtClean="0"/>
              <a:t>montreal</a:t>
            </a:r>
            <a:r>
              <a:rPr lang="en-US" dirty="0" smtClean="0"/>
              <a:t> and had a great influence on the literature of the 20</a:t>
            </a:r>
            <a:r>
              <a:rPr lang="en-US" baseline="30000" dirty="0" smtClean="0"/>
              <a:t>th</a:t>
            </a:r>
            <a:r>
              <a:rPr lang="en-US" dirty="0" smtClean="0"/>
              <a:t> century</a:t>
            </a:r>
          </a:p>
          <a:p>
            <a:endParaRPr lang="en-US" dirty="0"/>
          </a:p>
          <a:p>
            <a:r>
              <a:rPr lang="en-US" dirty="0"/>
              <a:t>The </a:t>
            </a:r>
            <a:r>
              <a:rPr lang="en-US" dirty="0" err="1"/>
              <a:t>Ecole</a:t>
            </a:r>
            <a:r>
              <a:rPr lang="en-US" dirty="0"/>
              <a:t> </a:t>
            </a:r>
            <a:r>
              <a:rPr lang="en-US" dirty="0" err="1"/>
              <a:t>Litteraire</a:t>
            </a:r>
            <a:r>
              <a:rPr lang="en-US" dirty="0"/>
              <a:t> de </a:t>
            </a:r>
            <a:r>
              <a:rPr lang="en-US" dirty="0" err="1" smtClean="0"/>
              <a:t>montreal</a:t>
            </a:r>
            <a:r>
              <a:rPr lang="en-US" dirty="0" smtClean="0"/>
              <a:t> </a:t>
            </a:r>
            <a:r>
              <a:rPr lang="en-US" dirty="0" err="1" smtClean="0"/>
              <a:t>incuded</a:t>
            </a:r>
            <a:r>
              <a:rPr lang="en-US" dirty="0" smtClean="0"/>
              <a:t> famous poets such as louis </a:t>
            </a:r>
            <a:r>
              <a:rPr lang="en-US" dirty="0" err="1" smtClean="0"/>
              <a:t>Dantin</a:t>
            </a:r>
            <a:r>
              <a:rPr lang="en-US" dirty="0" smtClean="0"/>
              <a:t>, Albert </a:t>
            </a:r>
            <a:r>
              <a:rPr lang="en-US" dirty="0" err="1" smtClean="0"/>
              <a:t>Ferland</a:t>
            </a:r>
            <a:r>
              <a:rPr lang="en-US" dirty="0" smtClean="0"/>
              <a:t>. Albert </a:t>
            </a:r>
            <a:r>
              <a:rPr lang="en-US" dirty="0" err="1" smtClean="0"/>
              <a:t>Lozeau</a:t>
            </a:r>
            <a:r>
              <a:rPr lang="en-US" dirty="0" smtClean="0"/>
              <a:t> and </a:t>
            </a:r>
            <a:r>
              <a:rPr lang="en-US" dirty="0" err="1" smtClean="0"/>
              <a:t>Emille</a:t>
            </a:r>
            <a:r>
              <a:rPr lang="en-US" dirty="0" smtClean="0"/>
              <a:t> </a:t>
            </a:r>
            <a:r>
              <a:rPr lang="en-US" dirty="0" err="1" smtClean="0"/>
              <a:t>Nelligan</a:t>
            </a:r>
            <a:endParaRPr lang="en-US" dirty="0" smtClean="0"/>
          </a:p>
          <a:p>
            <a:endParaRPr lang="en-US" dirty="0"/>
          </a:p>
          <a:p>
            <a:r>
              <a:rPr lang="en-US" dirty="0" smtClean="0"/>
              <a:t>Women’s literature also emerged during this time.  Women began to right more information about themselves and their lives in short stories, poems and other forms which were often printed in Magazines in serial form</a:t>
            </a:r>
          </a:p>
          <a:p>
            <a:endParaRPr lang="en-US" dirty="0"/>
          </a:p>
          <a:p>
            <a:r>
              <a:rPr lang="en-US" dirty="0" smtClean="0"/>
              <a:t>Art during this period turned to landscapes instead of portraits in connection to rising Nationalism</a:t>
            </a:r>
            <a:endParaRPr lang="en-US" dirty="0"/>
          </a:p>
        </p:txBody>
      </p:sp>
    </p:spTree>
    <p:extLst>
      <p:ext uri="{BB962C8B-B14F-4D97-AF65-F5344CB8AC3E}">
        <p14:creationId xmlns:p14="http://schemas.microsoft.com/office/powerpoint/2010/main" val="407234418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wipe(down)">
                                      <p:cBhvr>
                                        <p:cTn id="61" dur="580">
                                          <p:stCondLst>
                                            <p:cond delay="0"/>
                                          </p:stCondLst>
                                        </p:cTn>
                                        <p:tgtEl>
                                          <p:spTgt spid="3">
                                            <p:txEl>
                                              <p:pRg st="6" end="6"/>
                                            </p:txEl>
                                          </p:spTgt>
                                        </p:tgtEl>
                                      </p:cBhvr>
                                    </p:animEffect>
                                    <p:anim calcmode="lin" valueType="num">
                                      <p:cBhvr>
                                        <p:cTn id="6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6" end="6"/>
                                            </p:txEl>
                                          </p:spTgt>
                                        </p:tgtEl>
                                      </p:cBhvr>
                                      <p:to x="100000" y="60000"/>
                                    </p:animScale>
                                    <p:animScale>
                                      <p:cBhvr>
                                        <p:cTn id="68" dur="166" decel="50000">
                                          <p:stCondLst>
                                            <p:cond delay="676"/>
                                          </p:stCondLst>
                                        </p:cTn>
                                        <p:tgtEl>
                                          <p:spTgt spid="3">
                                            <p:txEl>
                                              <p:pRg st="6" end="6"/>
                                            </p:txEl>
                                          </p:spTgt>
                                        </p:tgtEl>
                                      </p:cBhvr>
                                      <p:to x="100000" y="100000"/>
                                    </p:animScale>
                                    <p:animScale>
                                      <p:cBhvr>
                                        <p:cTn id="69" dur="26">
                                          <p:stCondLst>
                                            <p:cond delay="1312"/>
                                          </p:stCondLst>
                                        </p:cTn>
                                        <p:tgtEl>
                                          <p:spTgt spid="3">
                                            <p:txEl>
                                              <p:pRg st="6" end="6"/>
                                            </p:txEl>
                                          </p:spTgt>
                                        </p:tgtEl>
                                      </p:cBhvr>
                                      <p:to x="100000" y="80000"/>
                                    </p:animScale>
                                    <p:animScale>
                                      <p:cBhvr>
                                        <p:cTn id="70" dur="166" decel="50000">
                                          <p:stCondLst>
                                            <p:cond delay="1338"/>
                                          </p:stCondLst>
                                        </p:cTn>
                                        <p:tgtEl>
                                          <p:spTgt spid="3">
                                            <p:txEl>
                                              <p:pRg st="6" end="6"/>
                                            </p:txEl>
                                          </p:spTgt>
                                        </p:tgtEl>
                                      </p:cBhvr>
                                      <p:to x="100000" y="100000"/>
                                    </p:animScale>
                                    <p:animScale>
                                      <p:cBhvr>
                                        <p:cTn id="71" dur="26">
                                          <p:stCondLst>
                                            <p:cond delay="1642"/>
                                          </p:stCondLst>
                                        </p:cTn>
                                        <p:tgtEl>
                                          <p:spTgt spid="3">
                                            <p:txEl>
                                              <p:pRg st="6" end="6"/>
                                            </p:txEl>
                                          </p:spTgt>
                                        </p:tgtEl>
                                      </p:cBhvr>
                                      <p:to x="100000" y="90000"/>
                                    </p:animScale>
                                    <p:animScale>
                                      <p:cBhvr>
                                        <p:cTn id="72" dur="166" decel="50000">
                                          <p:stCondLst>
                                            <p:cond delay="1668"/>
                                          </p:stCondLst>
                                        </p:cTn>
                                        <p:tgtEl>
                                          <p:spTgt spid="3">
                                            <p:txEl>
                                              <p:pRg st="6" end="6"/>
                                            </p:txEl>
                                          </p:spTgt>
                                        </p:tgtEl>
                                      </p:cBhvr>
                                      <p:to x="100000" y="100000"/>
                                    </p:animScale>
                                    <p:animScale>
                                      <p:cBhvr>
                                        <p:cTn id="73" dur="26">
                                          <p:stCondLst>
                                            <p:cond delay="1808"/>
                                          </p:stCondLst>
                                        </p:cTn>
                                        <p:tgtEl>
                                          <p:spTgt spid="3">
                                            <p:txEl>
                                              <p:pRg st="6" end="6"/>
                                            </p:txEl>
                                          </p:spTgt>
                                        </p:tgtEl>
                                      </p:cBhvr>
                                      <p:to x="100000" y="95000"/>
                                    </p:animScale>
                                    <p:animScale>
                                      <p:cBhvr>
                                        <p:cTn id="74"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231</TotalTime>
  <Words>546</Words>
  <Application>Microsoft Office PowerPoint</Application>
  <PresentationFormat>Widescreen</PresentationFormat>
  <Paragraphs>69</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Tw Cen MT</vt:lpstr>
      <vt:lpstr>Droplet</vt:lpstr>
      <vt:lpstr>Currents of Thought </vt:lpstr>
      <vt:lpstr>Vocabulary</vt:lpstr>
      <vt:lpstr>Catholic Church and Ultramontanism</vt:lpstr>
      <vt:lpstr>Survival Nationalism</vt:lpstr>
      <vt:lpstr>Anticlericalism</vt:lpstr>
      <vt:lpstr>Role of Women</vt:lpstr>
      <vt:lpstr>Culture and Literature</vt:lpstr>
    </vt:vector>
  </TitlesOfParts>
  <Company>Riverside School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Currents of Thought</dc:title>
  <dc:creator>Anthony Andreoli</dc:creator>
  <cp:lastModifiedBy>Anthony Andreoli</cp:lastModifiedBy>
  <cp:revision>8</cp:revision>
  <dcterms:created xsi:type="dcterms:W3CDTF">2017-11-28T17:06:13Z</dcterms:created>
  <dcterms:modified xsi:type="dcterms:W3CDTF">2017-11-28T20:57:43Z</dcterms:modified>
</cp:coreProperties>
</file>