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9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12/6/2018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12/6/2018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12/6/2018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12/6/2018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us.org/members/debating/what-debat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Debates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571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35000"/>
            <a:ext cx="8825659" cy="1397000"/>
          </a:xfrm>
        </p:spPr>
        <p:txBody>
          <a:bodyPr/>
          <a:lstStyle/>
          <a:p>
            <a:r>
              <a:rPr lang="en-US" dirty="0" smtClean="0"/>
              <a:t>Debate through the years</a:t>
            </a:r>
            <a:r>
              <a:rPr lang="en-US" dirty="0"/>
              <a:t/>
            </a:r>
            <a:br>
              <a:rPr lang="en-US" dirty="0"/>
            </a:br>
            <a:r>
              <a:rPr lang="en-US" sz="800" dirty="0" smtClean="0"/>
              <a:t>taken from :https://sites.google.com/a/westlakeacademy.org/</a:t>
            </a:r>
            <a:r>
              <a:rPr lang="en-US" sz="800" dirty="0" err="1" smtClean="0"/>
              <a:t>wa</a:t>
            </a:r>
            <a:r>
              <a:rPr lang="en-US" sz="800" dirty="0" smtClean="0"/>
              <a:t>-debate-club/home/debating-overview/history-of-debating</a:t>
            </a:r>
            <a:endParaRPr lang="en-US" sz="800" dirty="0"/>
          </a:p>
        </p:txBody>
      </p:sp>
      <p:sp>
        <p:nvSpPr>
          <p:cNvPr id="3" name="Text Placeholder 2"/>
          <p:cNvSpPr>
            <a:spLocks noGrp="1"/>
          </p:cNvSpPr>
          <p:nvPr>
            <p:ph type="body" idx="1"/>
          </p:nvPr>
        </p:nvSpPr>
        <p:spPr>
          <a:xfrm>
            <a:off x="1154954" y="4356102"/>
            <a:ext cx="3050438" cy="410410"/>
          </a:xfrm>
        </p:spPr>
        <p:txBody>
          <a:bodyPr/>
          <a:lstStyle/>
          <a:p>
            <a:r>
              <a:rPr lang="en-US" dirty="0" smtClean="0"/>
              <a:t>Earliest Debates</a:t>
            </a:r>
            <a:endParaRPr lang="en-US"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5474" b="5474"/>
          <a:stretch>
            <a:fillRect/>
          </a:stretch>
        </p:blipFill>
        <p:spPr>
          <a:xfrm>
            <a:off x="558800" y="2032000"/>
            <a:ext cx="3466995" cy="2163010"/>
          </a:xfrm>
        </p:spPr>
      </p:pic>
      <p:sp>
        <p:nvSpPr>
          <p:cNvPr id="5" name="Text Placeholder 4"/>
          <p:cNvSpPr>
            <a:spLocks noGrp="1"/>
          </p:cNvSpPr>
          <p:nvPr>
            <p:ph type="body" sz="half" idx="18"/>
          </p:nvPr>
        </p:nvSpPr>
        <p:spPr/>
        <p:txBody>
          <a:bodyPr>
            <a:noAutofit/>
          </a:bodyPr>
          <a:lstStyle/>
          <a:p>
            <a:r>
              <a:rPr lang="en-US" sz="1800" dirty="0"/>
              <a:t>In ancient Greece, the philosopher Socrates used debate as a way of understanding the world by drawing out answers from his followers.</a:t>
            </a:r>
          </a:p>
          <a:p>
            <a:r>
              <a:rPr lang="en-US" sz="1800" dirty="0"/>
              <a:t/>
            </a:r>
            <a:br>
              <a:rPr lang="en-US" sz="1800" dirty="0"/>
            </a:br>
            <a:endParaRPr lang="en-US" sz="1800" dirty="0"/>
          </a:p>
        </p:txBody>
      </p:sp>
      <p:sp>
        <p:nvSpPr>
          <p:cNvPr id="6" name="Text Placeholder 5"/>
          <p:cNvSpPr>
            <a:spLocks noGrp="1"/>
          </p:cNvSpPr>
          <p:nvPr>
            <p:ph type="body" sz="quarter" idx="3"/>
          </p:nvPr>
        </p:nvSpPr>
        <p:spPr>
          <a:xfrm>
            <a:off x="4568865" y="4356101"/>
            <a:ext cx="3050438" cy="410410"/>
          </a:xfrm>
        </p:spPr>
        <p:txBody>
          <a:bodyPr/>
          <a:lstStyle/>
          <a:p>
            <a:r>
              <a:rPr lang="en-US" dirty="0" smtClean="0"/>
              <a:t>Development</a:t>
            </a:r>
            <a:endParaRPr lang="en-US"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28841" b="28841"/>
          <a:stretch>
            <a:fillRect/>
          </a:stretch>
        </p:blipFill>
        <p:spPr>
          <a:xfrm>
            <a:off x="4419600" y="2032000"/>
            <a:ext cx="3390900" cy="2163010"/>
          </a:xfrm>
        </p:spPr>
      </p:pic>
      <p:sp>
        <p:nvSpPr>
          <p:cNvPr id="8" name="Text Placeholder 7"/>
          <p:cNvSpPr>
            <a:spLocks noGrp="1"/>
          </p:cNvSpPr>
          <p:nvPr>
            <p:ph type="body" sz="half" idx="19"/>
          </p:nvPr>
        </p:nvSpPr>
        <p:spPr>
          <a:xfrm>
            <a:off x="4419600" y="4766510"/>
            <a:ext cx="3201010" cy="2091490"/>
          </a:xfrm>
        </p:spPr>
        <p:txBody>
          <a:bodyPr>
            <a:noAutofit/>
          </a:bodyPr>
          <a:lstStyle/>
          <a:p>
            <a:r>
              <a:rPr lang="en-US" sz="1700" dirty="0"/>
              <a:t>Medieval England saw the rise of Parliament in order to aid the Kings. In fact Parliament is derived from the French word </a:t>
            </a:r>
            <a:r>
              <a:rPr lang="en-US" sz="1700" i="1" dirty="0" err="1"/>
              <a:t>parler</a:t>
            </a:r>
            <a:r>
              <a:rPr lang="en-US" sz="1700" dirty="0"/>
              <a:t>, "to speak". As Parliament </a:t>
            </a:r>
            <a:r>
              <a:rPr lang="en-US" sz="1700" dirty="0" smtClean="0"/>
              <a:t>evolved it became a </a:t>
            </a:r>
            <a:r>
              <a:rPr lang="en-US" sz="1700" dirty="0"/>
              <a:t>place of debate and policy.</a:t>
            </a:r>
            <a:endParaRPr lang="en-US" sz="1700" dirty="0"/>
          </a:p>
        </p:txBody>
      </p:sp>
      <p:sp>
        <p:nvSpPr>
          <p:cNvPr id="9" name="Text Placeholder 8"/>
          <p:cNvSpPr>
            <a:spLocks noGrp="1"/>
          </p:cNvSpPr>
          <p:nvPr>
            <p:ph type="body" sz="quarter" idx="13"/>
          </p:nvPr>
        </p:nvSpPr>
        <p:spPr>
          <a:xfrm>
            <a:off x="7982775" y="4195011"/>
            <a:ext cx="3051095" cy="571500"/>
          </a:xfrm>
        </p:spPr>
        <p:txBody>
          <a:bodyPr/>
          <a:lstStyle/>
          <a:p>
            <a:r>
              <a:rPr lang="en-US" dirty="0" smtClean="0"/>
              <a:t>Modern Debate</a:t>
            </a:r>
            <a:endParaRPr lang="en-US" dirty="0"/>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14119" b="14119"/>
          <a:stretch>
            <a:fillRect/>
          </a:stretch>
        </p:blipFill>
        <p:spPr>
          <a:xfrm>
            <a:off x="7810500" y="2032000"/>
            <a:ext cx="3683000" cy="2163763"/>
          </a:xfrm>
        </p:spPr>
      </p:pic>
      <p:sp>
        <p:nvSpPr>
          <p:cNvPr id="11" name="Text Placeholder 10"/>
          <p:cNvSpPr>
            <a:spLocks noGrp="1"/>
          </p:cNvSpPr>
          <p:nvPr>
            <p:ph type="body" sz="half" idx="20"/>
          </p:nvPr>
        </p:nvSpPr>
        <p:spPr>
          <a:xfrm>
            <a:off x="7810500" y="4766510"/>
            <a:ext cx="3568700" cy="2091490"/>
          </a:xfrm>
        </p:spPr>
        <p:txBody>
          <a:bodyPr>
            <a:normAutofit/>
          </a:bodyPr>
          <a:lstStyle/>
          <a:p>
            <a:r>
              <a:rPr lang="en-US" dirty="0"/>
              <a:t>In the 1960 Presidential election, debates were </a:t>
            </a:r>
            <a:r>
              <a:rPr lang="en-US" dirty="0" smtClean="0"/>
              <a:t>televised</a:t>
            </a:r>
            <a:r>
              <a:rPr lang="en-US" dirty="0"/>
              <a:t>. Famously, those who listened to the radio thought Richard Nixon had won, while those who watched on television believed the more charismatic John Kennedy had won. Kennedy's election victory is often attributed to his performances in these debates.</a:t>
            </a:r>
            <a:endParaRPr lang="en-US" dirty="0"/>
          </a:p>
        </p:txBody>
      </p:sp>
    </p:spTree>
    <p:extLst>
      <p:ext uri="{BB962C8B-B14F-4D97-AF65-F5344CB8AC3E}">
        <p14:creationId xmlns:p14="http://schemas.microsoft.com/office/powerpoint/2010/main" val="15354984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p:cTn id="5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55" dur="10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8" grpId="0" build="p"/>
      <p:bldP spid="9"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debater?</a:t>
            </a:r>
            <a:endParaRPr lang="en-US" dirty="0"/>
          </a:p>
        </p:txBody>
      </p:sp>
      <p:sp>
        <p:nvSpPr>
          <p:cNvPr id="3" name="Content Placeholder 2"/>
          <p:cNvSpPr>
            <a:spLocks noGrp="1"/>
          </p:cNvSpPr>
          <p:nvPr>
            <p:ph idx="1"/>
          </p:nvPr>
        </p:nvSpPr>
        <p:spPr>
          <a:xfrm>
            <a:off x="291354" y="2451100"/>
            <a:ext cx="10859246" cy="4406900"/>
          </a:xfrm>
        </p:spPr>
        <p:txBody>
          <a:bodyPr>
            <a:normAutofit/>
          </a:bodyPr>
          <a:lstStyle/>
          <a:p>
            <a:r>
              <a:rPr lang="en-US" dirty="0" smtClean="0"/>
              <a:t>Debate </a:t>
            </a:r>
            <a:r>
              <a:rPr lang="en-US" dirty="0"/>
              <a:t>allows us to consider the world around us by thinking about different arguments, engaging with opposing views and speaking strategically</a:t>
            </a:r>
            <a:r>
              <a:rPr lang="en-US" dirty="0" smtClean="0"/>
              <a:t>.</a:t>
            </a:r>
          </a:p>
          <a:p>
            <a:pPr marL="0" indent="0">
              <a:buNone/>
            </a:pPr>
            <a:endParaRPr lang="en-US" dirty="0"/>
          </a:p>
          <a:p>
            <a:r>
              <a:rPr lang="en-US" dirty="0"/>
              <a:t>Typically, judges decide how</a:t>
            </a:r>
            <a:r>
              <a:rPr lang="en-US" sz="2000" b="1" dirty="0"/>
              <a:t> persuasive </a:t>
            </a:r>
            <a:r>
              <a:rPr lang="en-US" dirty="0"/>
              <a:t>debaters have been through three key </a:t>
            </a:r>
            <a:r>
              <a:rPr lang="en-US" dirty="0" smtClean="0"/>
              <a:t>criteria:</a:t>
            </a:r>
          </a:p>
          <a:p>
            <a:pPr marL="0" indent="0">
              <a:buNone/>
            </a:pPr>
            <a:endParaRPr lang="en-US" dirty="0" smtClean="0"/>
          </a:p>
          <a:p>
            <a:r>
              <a:rPr lang="en-US" b="1" u="sng" dirty="0" smtClean="0"/>
              <a:t>Content</a:t>
            </a:r>
            <a:r>
              <a:rPr lang="en-US" dirty="0"/>
              <a:t>: What we say and the arguments and examples we use.</a:t>
            </a:r>
            <a:r>
              <a:rPr lang="en-US" dirty="0"/>
              <a:t/>
            </a:r>
            <a:br>
              <a:rPr lang="en-US" dirty="0"/>
            </a:br>
            <a:endParaRPr lang="en-US" dirty="0" smtClean="0"/>
          </a:p>
          <a:p>
            <a:r>
              <a:rPr lang="en-US" b="1" u="sng" dirty="0" smtClean="0"/>
              <a:t>Style</a:t>
            </a:r>
            <a:r>
              <a:rPr lang="en-US" b="1" u="sng" dirty="0"/>
              <a:t>: </a:t>
            </a:r>
            <a:r>
              <a:rPr lang="en-US" dirty="0"/>
              <a:t>How we say it and the language and voice we </a:t>
            </a:r>
            <a:r>
              <a:rPr lang="en-US" dirty="0" smtClean="0"/>
              <a:t>use.</a:t>
            </a:r>
          </a:p>
          <a:p>
            <a:endParaRPr lang="en-US" dirty="0" smtClean="0"/>
          </a:p>
          <a:p>
            <a:r>
              <a:rPr lang="en-US" b="1" u="sng" dirty="0" smtClean="0"/>
              <a:t>Strategy</a:t>
            </a:r>
            <a:r>
              <a:rPr lang="en-US" b="1" u="sng" dirty="0"/>
              <a:t>: </a:t>
            </a:r>
            <a:r>
              <a:rPr lang="en-US" dirty="0"/>
              <a:t>How well we engage with the topic, respond to other people's arguments and structure what we say.</a:t>
            </a:r>
            <a:endParaRPr lang="en-US" dirty="0"/>
          </a:p>
        </p:txBody>
      </p:sp>
    </p:spTree>
    <p:extLst>
      <p:ext uri="{BB962C8B-B14F-4D97-AF65-F5344CB8AC3E}">
        <p14:creationId xmlns:p14="http://schemas.microsoft.com/office/powerpoint/2010/main" val="3561642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973668"/>
            <a:ext cx="9357567" cy="706964"/>
          </a:xfrm>
        </p:spPr>
        <p:txBody>
          <a:bodyPr/>
          <a:lstStyle/>
          <a:p>
            <a:r>
              <a:rPr lang="en-US" dirty="0" smtClean="0"/>
              <a:t>Conducting the Debate</a:t>
            </a:r>
            <a:endParaRPr lang="en-US" dirty="0"/>
          </a:p>
        </p:txBody>
      </p:sp>
      <p:sp>
        <p:nvSpPr>
          <p:cNvPr id="3" name="Content Placeholder 2"/>
          <p:cNvSpPr>
            <a:spLocks noGrp="1"/>
          </p:cNvSpPr>
          <p:nvPr>
            <p:ph idx="1"/>
          </p:nvPr>
        </p:nvSpPr>
        <p:spPr>
          <a:xfrm>
            <a:off x="152400" y="2247900"/>
            <a:ext cx="11950700" cy="4610100"/>
          </a:xfrm>
        </p:spPr>
        <p:txBody>
          <a:bodyPr>
            <a:normAutofit fontScale="77500" lnSpcReduction="20000"/>
          </a:bodyPr>
          <a:lstStyle/>
          <a:p>
            <a:r>
              <a:rPr lang="en-US" sz="2400" dirty="0"/>
              <a:t>Debate opens with the </a:t>
            </a:r>
            <a:r>
              <a:rPr lang="en-US" sz="2400" dirty="0" smtClean="0"/>
              <a:t>pro </a:t>
            </a:r>
            <a:r>
              <a:rPr lang="en-US" sz="2400" dirty="0"/>
              <a:t>team (the team that supports the resolution) presenting their </a:t>
            </a:r>
            <a:r>
              <a:rPr lang="en-US" sz="2400" dirty="0" smtClean="0"/>
              <a:t>arguments</a:t>
            </a:r>
          </a:p>
          <a:p>
            <a:pPr marL="0" indent="0">
              <a:buNone/>
            </a:pPr>
            <a:endParaRPr lang="en-US" sz="2400" dirty="0" smtClean="0"/>
          </a:p>
          <a:p>
            <a:r>
              <a:rPr lang="en-US" sz="2400" dirty="0" smtClean="0"/>
              <a:t>This is followed </a:t>
            </a:r>
            <a:r>
              <a:rPr lang="en-US" sz="2400" dirty="0"/>
              <a:t>by a member of the opposing team. </a:t>
            </a:r>
            <a:endParaRPr lang="en-US" sz="2400" dirty="0" smtClean="0"/>
          </a:p>
          <a:p>
            <a:pPr marL="0" indent="0">
              <a:buNone/>
            </a:pPr>
            <a:endParaRPr lang="en-US" sz="2400" dirty="0" smtClean="0"/>
          </a:p>
          <a:p>
            <a:r>
              <a:rPr lang="en-US" sz="2400" dirty="0" smtClean="0"/>
              <a:t>This </a:t>
            </a:r>
            <a:r>
              <a:rPr lang="en-US" sz="2400" dirty="0"/>
              <a:t>pattern is repeated for the second speaker </a:t>
            </a:r>
            <a:r>
              <a:rPr lang="en-US" sz="2400" dirty="0" smtClean="0"/>
              <a:t>on </a:t>
            </a:r>
            <a:r>
              <a:rPr lang="en-US" sz="2400" dirty="0"/>
              <a:t>each team</a:t>
            </a:r>
            <a:r>
              <a:rPr lang="en-US" sz="2400" dirty="0" smtClean="0"/>
              <a:t>.</a:t>
            </a:r>
          </a:p>
          <a:p>
            <a:pPr marL="0" indent="0">
              <a:buNone/>
            </a:pPr>
            <a:endParaRPr lang="en-US" sz="2400" dirty="0" smtClean="0"/>
          </a:p>
          <a:p>
            <a:r>
              <a:rPr lang="en-US" sz="2400" dirty="0" smtClean="0"/>
              <a:t>There is a slight recess for a strategy session to formulate the rebuttal</a:t>
            </a:r>
          </a:p>
          <a:p>
            <a:pPr marL="0" indent="0">
              <a:buNone/>
            </a:pPr>
            <a:endParaRPr lang="en-US" sz="2400" dirty="0" smtClean="0"/>
          </a:p>
          <a:p>
            <a:r>
              <a:rPr lang="en-US" sz="2400" dirty="0" smtClean="0"/>
              <a:t>Finally</a:t>
            </a:r>
            <a:r>
              <a:rPr lang="en-US" sz="2400" dirty="0"/>
              <a:t>, each team gets an opportunity for rebutting the arguments of the </a:t>
            </a:r>
            <a:r>
              <a:rPr lang="en-US" sz="2400" dirty="0" smtClean="0"/>
              <a:t>opponent without adding new information to your own argument. </a:t>
            </a:r>
          </a:p>
          <a:p>
            <a:pPr marL="0" indent="0">
              <a:buNone/>
            </a:pPr>
            <a:endParaRPr lang="en-US" sz="2400" dirty="0" smtClean="0"/>
          </a:p>
          <a:p>
            <a:r>
              <a:rPr lang="en-US" sz="2400" dirty="0" smtClean="0"/>
              <a:t>Speakers </a:t>
            </a:r>
            <a:r>
              <a:rPr lang="en-US" sz="2400" dirty="0"/>
              <a:t>should speak slowly and clearly. The judges and members of the audience should be taking notes as the debate proceeds</a:t>
            </a:r>
          </a:p>
        </p:txBody>
      </p:sp>
    </p:spTree>
    <p:extLst>
      <p:ext uri="{BB962C8B-B14F-4D97-AF65-F5344CB8AC3E}">
        <p14:creationId xmlns:p14="http://schemas.microsoft.com/office/powerpoint/2010/main" val="3232909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Timings: Opening arguments</a:t>
            </a:r>
            <a:endParaRPr lang="en-US" dirty="0"/>
          </a:p>
        </p:txBody>
      </p:sp>
      <p:sp>
        <p:nvSpPr>
          <p:cNvPr id="3" name="Content Placeholder 2"/>
          <p:cNvSpPr>
            <a:spLocks noGrp="1"/>
          </p:cNvSpPr>
          <p:nvPr>
            <p:ph idx="1"/>
          </p:nvPr>
        </p:nvSpPr>
        <p:spPr>
          <a:xfrm>
            <a:off x="0" y="2603500"/>
            <a:ext cx="10642600" cy="4165600"/>
          </a:xfrm>
        </p:spPr>
        <p:txBody>
          <a:bodyPr>
            <a:noAutofit/>
          </a:bodyPr>
          <a:lstStyle/>
          <a:p>
            <a:r>
              <a:rPr lang="en-US" dirty="0" smtClean="0"/>
              <a:t>Speaker 1 Pro: 3-4 Minutes</a:t>
            </a:r>
          </a:p>
          <a:p>
            <a:endParaRPr lang="en-US" dirty="0"/>
          </a:p>
          <a:p>
            <a:r>
              <a:rPr lang="en-US" dirty="0" smtClean="0"/>
              <a:t>Speaker 2 Con: 3-4 Minutes</a:t>
            </a:r>
          </a:p>
          <a:p>
            <a:endParaRPr lang="en-US" dirty="0"/>
          </a:p>
          <a:p>
            <a:r>
              <a:rPr lang="en-US" dirty="0" smtClean="0"/>
              <a:t>Speaker 3 Pro Second Chair: 2-3 minutes</a:t>
            </a:r>
          </a:p>
          <a:p>
            <a:endParaRPr lang="en-US" dirty="0"/>
          </a:p>
          <a:p>
            <a:r>
              <a:rPr lang="en-US" dirty="0" smtClean="0"/>
              <a:t>Speaker 4 Con Second Chair: 2-3 Minutes</a:t>
            </a:r>
          </a:p>
          <a:p>
            <a:pPr marL="0" indent="0">
              <a:buNone/>
            </a:pPr>
            <a:endParaRPr lang="en-US" dirty="0" smtClean="0"/>
          </a:p>
          <a:p>
            <a:r>
              <a:rPr lang="en-US" dirty="0" smtClean="0"/>
              <a:t>5 minute recess</a:t>
            </a:r>
            <a:endParaRPr lang="en-US" dirty="0"/>
          </a:p>
        </p:txBody>
      </p:sp>
    </p:spTree>
    <p:extLst>
      <p:ext uri="{BB962C8B-B14F-4D97-AF65-F5344CB8AC3E}">
        <p14:creationId xmlns:p14="http://schemas.microsoft.com/office/powerpoint/2010/main" val="15456318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Rebuttal and closing arguments</a:t>
            </a:r>
            <a:endParaRPr lang="en-US" dirty="0"/>
          </a:p>
        </p:txBody>
      </p:sp>
      <p:sp>
        <p:nvSpPr>
          <p:cNvPr id="3" name="Content Placeholder 2"/>
          <p:cNvSpPr>
            <a:spLocks noGrp="1"/>
          </p:cNvSpPr>
          <p:nvPr>
            <p:ph idx="1"/>
          </p:nvPr>
        </p:nvSpPr>
        <p:spPr>
          <a:xfrm>
            <a:off x="0" y="2209800"/>
            <a:ext cx="11861800" cy="4749800"/>
          </a:xfrm>
        </p:spPr>
        <p:txBody>
          <a:bodyPr>
            <a:normAutofit/>
          </a:bodyPr>
          <a:lstStyle/>
          <a:p>
            <a:r>
              <a:rPr lang="en-US" sz="2000" dirty="0"/>
              <a:t>Speaker  5 Con Third Chair rebuttal: 2 minutes</a:t>
            </a:r>
          </a:p>
          <a:p>
            <a:endParaRPr lang="en-US" sz="2000" dirty="0"/>
          </a:p>
          <a:p>
            <a:r>
              <a:rPr lang="en-US" sz="2000" dirty="0"/>
              <a:t>Speaker 6 Pro third chair rebuttal: 2 Minutes</a:t>
            </a:r>
          </a:p>
          <a:p>
            <a:pPr marL="0" indent="0">
              <a:buNone/>
            </a:pPr>
            <a:endParaRPr lang="en-US" sz="2000" dirty="0"/>
          </a:p>
          <a:p>
            <a:r>
              <a:rPr lang="en-US" sz="2000" dirty="0"/>
              <a:t>Con closing remarks: 1 minute</a:t>
            </a:r>
          </a:p>
          <a:p>
            <a:endParaRPr lang="en-US" sz="2000" dirty="0"/>
          </a:p>
          <a:p>
            <a:r>
              <a:rPr lang="en-US" sz="2000" dirty="0"/>
              <a:t>Pro closing remarks: 1 </a:t>
            </a:r>
            <a:r>
              <a:rPr lang="en-US" sz="2000" dirty="0" smtClean="0"/>
              <a:t>minute</a:t>
            </a:r>
          </a:p>
          <a:p>
            <a:endParaRPr lang="en-US" sz="2000" dirty="0"/>
          </a:p>
          <a:p>
            <a:r>
              <a:rPr lang="en-US" sz="2000" dirty="0" smtClean="0"/>
              <a:t>Question Period: 5 minutes</a:t>
            </a:r>
            <a:endParaRPr lang="en-US" sz="2000" dirty="0"/>
          </a:p>
          <a:p>
            <a:endParaRPr lang="en-US" dirty="0" smtClean="0"/>
          </a:p>
          <a:p>
            <a:r>
              <a:rPr lang="en-US" sz="1000" dirty="0"/>
              <a:t>Adapted from </a:t>
            </a:r>
            <a:r>
              <a:rPr lang="en-US" sz="1000" dirty="0">
                <a:hlinkClick r:id="rId2"/>
              </a:rPr>
              <a:t>https://</a:t>
            </a:r>
            <a:r>
              <a:rPr lang="en-US" sz="1000" dirty="0" smtClean="0">
                <a:hlinkClick r:id="rId2"/>
              </a:rPr>
              <a:t>www.cus.org/members/debating/what-debating</a:t>
            </a:r>
            <a:r>
              <a:rPr lang="en-US" sz="1000" dirty="0"/>
              <a:t> and https://www.edu.gov.mb.ca/k12/cur/socstud/frame_found_sr2/tns/tn-13.pdf</a:t>
            </a:r>
          </a:p>
        </p:txBody>
      </p:sp>
    </p:spTree>
    <p:extLst>
      <p:ext uri="{BB962C8B-B14F-4D97-AF65-F5344CB8AC3E}">
        <p14:creationId xmlns:p14="http://schemas.microsoft.com/office/powerpoint/2010/main" val="11554859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35</TotalTime>
  <Words>311</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Debates</vt:lpstr>
      <vt:lpstr>Debate through the years taken from :https://sites.google.com/a/westlakeacademy.org/wa-debate-club/home/debating-overview/history-of-debating</vt:lpstr>
      <vt:lpstr>What makes a good debater?</vt:lpstr>
      <vt:lpstr>Conducting the Debate</vt:lpstr>
      <vt:lpstr>Timings: Opening arguments</vt:lpstr>
      <vt:lpstr>Rebuttal and closing arguments</vt:lpstr>
    </vt:vector>
  </TitlesOfParts>
  <Company>Riverside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Debates</dc:title>
  <dc:creator>Anthony Andreoli</dc:creator>
  <cp:lastModifiedBy>Anthony Andreoli</cp:lastModifiedBy>
  <cp:revision>5</cp:revision>
  <dcterms:created xsi:type="dcterms:W3CDTF">2018-12-06T18:28:20Z</dcterms:created>
  <dcterms:modified xsi:type="dcterms:W3CDTF">2018-12-06T19:04:16Z</dcterms:modified>
</cp:coreProperties>
</file>