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3/24/2016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3/24/2016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3/24/2016</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3/24/2016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Traditional Elements of the </a:t>
            </a:r>
            <a:r>
              <a:rPr lang="en-US" dirty="0" err="1" smtClean="0"/>
              <a:t>Duplessis</a:t>
            </a:r>
            <a:r>
              <a:rPr lang="en-US" dirty="0" smtClean="0"/>
              <a:t> Government</a:t>
            </a:r>
            <a:endParaRPr lang="en-US" dirty="0"/>
          </a:p>
        </p:txBody>
      </p:sp>
      <p:sp>
        <p:nvSpPr>
          <p:cNvPr id="3" name="Subtitle 2"/>
          <p:cNvSpPr>
            <a:spLocks noGrp="1"/>
          </p:cNvSpPr>
          <p:nvPr>
            <p:ph type="subTitle" idx="1"/>
          </p:nvPr>
        </p:nvSpPr>
        <p:spPr/>
        <p:txBody>
          <a:bodyPr>
            <a:normAutofit/>
          </a:bodyPr>
          <a:lstStyle/>
          <a:p>
            <a:r>
              <a:rPr lang="en-US" sz="5400" dirty="0" smtClean="0"/>
              <a:t>1946-1959</a:t>
            </a:r>
            <a:endParaRPr lang="en-US" sz="5400" dirty="0"/>
          </a:p>
        </p:txBody>
      </p:sp>
    </p:spTree>
    <p:extLst>
      <p:ext uri="{BB962C8B-B14F-4D97-AF65-F5344CB8AC3E}">
        <p14:creationId xmlns:p14="http://schemas.microsoft.com/office/powerpoint/2010/main" val="364146958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1231900"/>
          </a:xfrm>
        </p:spPr>
        <p:txBody>
          <a:bodyPr>
            <a:normAutofit/>
          </a:bodyPr>
          <a:lstStyle/>
          <a:p>
            <a:r>
              <a:rPr lang="en-US" dirty="0" err="1" smtClean="0"/>
              <a:t>Duplessis’s</a:t>
            </a:r>
            <a:r>
              <a:rPr lang="en-US" dirty="0" smtClean="0"/>
              <a:t> traditional View</a:t>
            </a:r>
            <a:endParaRPr lang="en-US" dirty="0"/>
          </a:p>
        </p:txBody>
      </p:sp>
      <p:sp>
        <p:nvSpPr>
          <p:cNvPr id="3" name="Content Placeholder 2"/>
          <p:cNvSpPr>
            <a:spLocks noGrp="1"/>
          </p:cNvSpPr>
          <p:nvPr>
            <p:ph idx="1"/>
          </p:nvPr>
        </p:nvSpPr>
        <p:spPr>
          <a:xfrm>
            <a:off x="677334" y="1371600"/>
            <a:ext cx="8596668" cy="5486399"/>
          </a:xfrm>
        </p:spPr>
        <p:txBody>
          <a:bodyPr>
            <a:normAutofit fontScale="92500" lnSpcReduction="10000"/>
          </a:bodyPr>
          <a:lstStyle/>
          <a:p>
            <a:r>
              <a:rPr lang="en-US" sz="2200" b="1" dirty="0"/>
              <a:t>Traditional</a:t>
            </a:r>
            <a:r>
              <a:rPr lang="en-US" sz="2200" dirty="0"/>
              <a:t> elements are customs and beliefs that have been handed down from generation to generation. </a:t>
            </a:r>
            <a:endParaRPr lang="en-US" sz="2200" dirty="0" smtClean="0"/>
          </a:p>
          <a:p>
            <a:endParaRPr lang="en-US" sz="2200" dirty="0"/>
          </a:p>
          <a:p>
            <a:r>
              <a:rPr lang="en-US" sz="2200" dirty="0" smtClean="0"/>
              <a:t>In </a:t>
            </a:r>
            <a:r>
              <a:rPr lang="en-US" sz="2200" dirty="0"/>
              <a:t>Quebec, during Maurice </a:t>
            </a:r>
            <a:r>
              <a:rPr lang="en-US" sz="2200" dirty="0" err="1"/>
              <a:t>Duplessis</a:t>
            </a:r>
            <a:r>
              <a:rPr lang="en-US" sz="2200" dirty="0"/>
              <a:t>' rule (1944-1959) the major traditional elements involved</a:t>
            </a:r>
            <a:r>
              <a:rPr lang="en-US" sz="2200" dirty="0" smtClean="0"/>
              <a:t>:</a:t>
            </a:r>
          </a:p>
          <a:p>
            <a:pPr marL="0" indent="0">
              <a:buNone/>
            </a:pPr>
            <a:endParaRPr lang="en-US" sz="2200" dirty="0"/>
          </a:p>
          <a:p>
            <a:pPr marL="0" indent="0">
              <a:buNone/>
            </a:pPr>
            <a:r>
              <a:rPr lang="en-US" sz="2800" u="sng" dirty="0" smtClean="0"/>
              <a:t>1) The </a:t>
            </a:r>
            <a:r>
              <a:rPr lang="en-US" sz="2800" u="sng" dirty="0"/>
              <a:t>Roman Catholic Church</a:t>
            </a:r>
          </a:p>
          <a:p>
            <a:pPr marL="0" indent="0">
              <a:buNone/>
            </a:pPr>
            <a:r>
              <a:rPr lang="en-US" sz="2200" dirty="0"/>
              <a:t>It continued to control education, hospitals, orphanages, and welfare services. </a:t>
            </a:r>
            <a:endParaRPr lang="en-US" sz="2200" dirty="0"/>
          </a:p>
          <a:p>
            <a:pPr marL="0" indent="0">
              <a:buNone/>
            </a:pPr>
            <a:endParaRPr lang="en-US" sz="2200" dirty="0" smtClean="0"/>
          </a:p>
          <a:p>
            <a:pPr marL="0" indent="0">
              <a:buNone/>
            </a:pPr>
            <a:r>
              <a:rPr lang="en-US" sz="2200" dirty="0" smtClean="0"/>
              <a:t>It </a:t>
            </a:r>
            <a:r>
              <a:rPr lang="en-US" sz="2200" dirty="0"/>
              <a:t>was also influential in government, unions and the </a:t>
            </a:r>
            <a:r>
              <a:rPr lang="en-US" sz="2200" dirty="0" err="1"/>
              <a:t>Caisses</a:t>
            </a:r>
            <a:r>
              <a:rPr lang="en-US" sz="2200" dirty="0"/>
              <a:t> </a:t>
            </a:r>
            <a:r>
              <a:rPr lang="en-US" sz="2200" dirty="0" err="1"/>
              <a:t>Populaires</a:t>
            </a:r>
            <a:r>
              <a:rPr lang="en-US" sz="2200" dirty="0"/>
              <a:t>.  </a:t>
            </a:r>
            <a:endParaRPr lang="en-US" sz="2200" dirty="0" smtClean="0"/>
          </a:p>
          <a:p>
            <a:pPr marL="0" indent="0">
              <a:buNone/>
            </a:pPr>
            <a:endParaRPr lang="en-US" sz="2200" dirty="0"/>
          </a:p>
          <a:p>
            <a:pPr marL="0" indent="0">
              <a:buNone/>
            </a:pPr>
            <a:r>
              <a:rPr lang="en-US" sz="2200" dirty="0" smtClean="0"/>
              <a:t>The  </a:t>
            </a:r>
            <a:r>
              <a:rPr lang="en-US" sz="2200" b="1" dirty="0" smtClean="0"/>
              <a:t>Church</a:t>
            </a:r>
            <a:r>
              <a:rPr lang="en-US" sz="2200" dirty="0"/>
              <a:t> </a:t>
            </a:r>
            <a:r>
              <a:rPr lang="en-US" sz="2200" dirty="0" smtClean="0"/>
              <a:t>continued </a:t>
            </a:r>
            <a:r>
              <a:rPr lang="en-US" sz="2200" dirty="0"/>
              <a:t>to promote large families, rural life, </a:t>
            </a:r>
            <a:r>
              <a:rPr lang="en-US" sz="2200" dirty="0" smtClean="0"/>
              <a:t>and Christian </a:t>
            </a:r>
            <a:r>
              <a:rPr lang="en-US" sz="2200" dirty="0"/>
              <a:t>values.</a:t>
            </a:r>
          </a:p>
          <a:p>
            <a:endParaRPr lang="en-US" dirty="0"/>
          </a:p>
        </p:txBody>
      </p:sp>
    </p:spTree>
    <p:extLst>
      <p:ext uri="{BB962C8B-B14F-4D97-AF65-F5344CB8AC3E}">
        <p14:creationId xmlns:p14="http://schemas.microsoft.com/office/powerpoint/2010/main" val="212693542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1000"/>
                                        <p:tgtEl>
                                          <p:spTgt spid="3">
                                            <p:txEl>
                                              <p:pRg st="9" end="9"/>
                                            </p:txEl>
                                          </p:spTgt>
                                        </p:tgtEl>
                                      </p:cBhvr>
                                    </p:animEffect>
                                    <p:anim calcmode="lin" valueType="num">
                                      <p:cBhvr>
                                        <p:cTn id="4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Idealization of Rural Life</a:t>
            </a:r>
            <a:endParaRPr lang="en-US" dirty="0"/>
          </a:p>
        </p:txBody>
      </p:sp>
      <p:sp>
        <p:nvSpPr>
          <p:cNvPr id="3" name="Content Placeholder 2"/>
          <p:cNvSpPr>
            <a:spLocks noGrp="1"/>
          </p:cNvSpPr>
          <p:nvPr>
            <p:ph idx="1"/>
          </p:nvPr>
        </p:nvSpPr>
        <p:spPr>
          <a:xfrm>
            <a:off x="677334" y="1473201"/>
            <a:ext cx="8596668" cy="4568162"/>
          </a:xfrm>
        </p:spPr>
        <p:txBody>
          <a:bodyPr>
            <a:normAutofit/>
          </a:bodyPr>
          <a:lstStyle/>
          <a:p>
            <a:r>
              <a:rPr lang="en-US" sz="2400" dirty="0"/>
              <a:t>It was believed that the rural communities were the best places to </a:t>
            </a:r>
            <a:r>
              <a:rPr lang="en-US" sz="2400" dirty="0" smtClean="0"/>
              <a:t>promote traditional  </a:t>
            </a:r>
            <a:r>
              <a:rPr lang="en-US" sz="2400" dirty="0"/>
              <a:t>values such as family life, gratifying work and religious beliefs. </a:t>
            </a:r>
            <a:endParaRPr lang="en-US" sz="2400" dirty="0" smtClean="0"/>
          </a:p>
          <a:p>
            <a:pPr marL="0" indent="0">
              <a:buNone/>
            </a:pPr>
            <a:endParaRPr lang="en-US" sz="2400" dirty="0" smtClean="0"/>
          </a:p>
          <a:p>
            <a:r>
              <a:rPr lang="en-US" sz="2400" b="1" u="heavy" dirty="0" smtClean="0"/>
              <a:t>Agriculture</a:t>
            </a:r>
            <a:r>
              <a:rPr lang="en-US" sz="2400" dirty="0" smtClean="0"/>
              <a:t>  </a:t>
            </a:r>
            <a:r>
              <a:rPr lang="en-US" sz="2400" dirty="0"/>
              <a:t>was and should  continue to be at the heart of Quebec's economy in order to avoid urbanization  and associated  </a:t>
            </a:r>
            <a:r>
              <a:rPr lang="en-US" sz="2400" dirty="0" smtClean="0"/>
              <a:t>problems such as unemployment and </a:t>
            </a:r>
            <a:r>
              <a:rPr lang="en-US" sz="2400" dirty="0"/>
              <a:t>housing shortages.</a:t>
            </a:r>
          </a:p>
          <a:p>
            <a:endParaRPr lang="en-US" sz="2400" dirty="0"/>
          </a:p>
        </p:txBody>
      </p:sp>
    </p:spTree>
    <p:extLst>
      <p:ext uri="{BB962C8B-B14F-4D97-AF65-F5344CB8AC3E}">
        <p14:creationId xmlns:p14="http://schemas.microsoft.com/office/powerpoint/2010/main" val="171836632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Role of the Government</a:t>
            </a:r>
            <a:endParaRPr lang="en-US" dirty="0"/>
          </a:p>
        </p:txBody>
      </p:sp>
      <p:sp>
        <p:nvSpPr>
          <p:cNvPr id="3" name="Content Placeholder 2"/>
          <p:cNvSpPr>
            <a:spLocks noGrp="1"/>
          </p:cNvSpPr>
          <p:nvPr>
            <p:ph idx="1"/>
          </p:nvPr>
        </p:nvSpPr>
        <p:spPr/>
        <p:txBody>
          <a:bodyPr/>
          <a:lstStyle/>
          <a:p>
            <a:r>
              <a:rPr lang="en-US" sz="2800" dirty="0"/>
              <a:t>The government led by Maurice </a:t>
            </a:r>
            <a:r>
              <a:rPr lang="en-US" sz="2800" dirty="0" err="1"/>
              <a:t>Duplessis</a:t>
            </a:r>
            <a:r>
              <a:rPr lang="en-US" sz="2800" dirty="0"/>
              <a:t> continued to believe that the state should not intervene in either the social or economic sectors</a:t>
            </a:r>
            <a:r>
              <a:rPr lang="en-US" sz="2800" dirty="0" smtClean="0"/>
              <a:t>.</a:t>
            </a:r>
          </a:p>
          <a:p>
            <a:pPr marL="0" indent="0">
              <a:buNone/>
            </a:pPr>
            <a:endParaRPr lang="en-US" sz="2800" dirty="0" smtClean="0"/>
          </a:p>
          <a:p>
            <a:r>
              <a:rPr lang="en-US" sz="2800" dirty="0" smtClean="0"/>
              <a:t> </a:t>
            </a:r>
            <a:r>
              <a:rPr lang="en-US" sz="2800" dirty="0"/>
              <a:t>Consequently, its role was basically a supporting one which consisted of offering subsidies to the Church and </a:t>
            </a:r>
            <a:r>
              <a:rPr lang="en-US" sz="2800" dirty="0" err="1"/>
              <a:t>favourable</a:t>
            </a:r>
            <a:r>
              <a:rPr lang="en-US" sz="2800" dirty="0"/>
              <a:t> conditions for investment purposes</a:t>
            </a:r>
          </a:p>
          <a:p>
            <a:pPr marL="0" indent="0">
              <a:buNone/>
            </a:pPr>
            <a:endParaRPr lang="en-US" dirty="0"/>
          </a:p>
          <a:p>
            <a:endParaRPr lang="en-US" dirty="0"/>
          </a:p>
        </p:txBody>
      </p:sp>
    </p:spTree>
    <p:extLst>
      <p:ext uri="{BB962C8B-B14F-4D97-AF65-F5344CB8AC3E}">
        <p14:creationId xmlns:p14="http://schemas.microsoft.com/office/powerpoint/2010/main" val="352181812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762000"/>
          </a:xfrm>
        </p:spPr>
        <p:txBody>
          <a:bodyPr/>
          <a:lstStyle/>
          <a:p>
            <a:r>
              <a:rPr lang="en-US" dirty="0" smtClean="0"/>
              <a:t>Challenges to </a:t>
            </a:r>
            <a:r>
              <a:rPr lang="en-US" dirty="0" err="1" smtClean="0"/>
              <a:t>Duplessis’s</a:t>
            </a:r>
            <a:r>
              <a:rPr lang="en-US" dirty="0" smtClean="0"/>
              <a:t> Power</a:t>
            </a:r>
            <a:endParaRPr lang="en-US" dirty="0"/>
          </a:p>
        </p:txBody>
      </p:sp>
      <p:sp>
        <p:nvSpPr>
          <p:cNvPr id="3" name="Content Placeholder 2"/>
          <p:cNvSpPr>
            <a:spLocks noGrp="1"/>
          </p:cNvSpPr>
          <p:nvPr>
            <p:ph idx="1"/>
          </p:nvPr>
        </p:nvSpPr>
        <p:spPr>
          <a:xfrm>
            <a:off x="677334" y="609600"/>
            <a:ext cx="8596668" cy="6248399"/>
          </a:xfrm>
        </p:spPr>
        <p:txBody>
          <a:bodyPr>
            <a:normAutofit lnSpcReduction="10000"/>
          </a:bodyPr>
          <a:lstStyle/>
          <a:p>
            <a:r>
              <a:rPr lang="en-US" sz="2200" dirty="0"/>
              <a:t>Two major groups challenged the traditional and conservative nature of Quebec society and its government. They </a:t>
            </a:r>
            <a:r>
              <a:rPr lang="en-US" sz="2200" dirty="0" smtClean="0"/>
              <a:t>were:</a:t>
            </a:r>
          </a:p>
          <a:p>
            <a:pPr marL="0" indent="0">
              <a:buNone/>
            </a:pPr>
            <a:r>
              <a:rPr lang="en-US" sz="2400" b="1" u="sng" dirty="0" smtClean="0"/>
              <a:t>Union leaders</a:t>
            </a:r>
            <a:r>
              <a:rPr lang="en-US" sz="2400" b="1" dirty="0" smtClean="0"/>
              <a:t>:</a:t>
            </a:r>
            <a:endParaRPr lang="en-US" sz="2400" dirty="0"/>
          </a:p>
          <a:p>
            <a:pPr lvl="0"/>
            <a:r>
              <a:rPr lang="en-US" sz="2200" dirty="0"/>
              <a:t>They accuse </a:t>
            </a:r>
            <a:r>
              <a:rPr lang="en-US" sz="2200" dirty="0" err="1"/>
              <a:t>Duplessis</a:t>
            </a:r>
            <a:r>
              <a:rPr lang="en-US" sz="2200" dirty="0"/>
              <a:t> of opposing social progress and of serving American interests rather than the interests of Quebec workers. Throughout this period there were numerous </a:t>
            </a:r>
            <a:r>
              <a:rPr lang="en-US" sz="2200" b="1" u="heavy" dirty="0"/>
              <a:t>strikes</a:t>
            </a:r>
            <a:r>
              <a:rPr lang="en-US" sz="2200" u="heavy" dirty="0"/>
              <a:t> </a:t>
            </a:r>
            <a:r>
              <a:rPr lang="en-US" sz="2200" dirty="0"/>
              <a:t>in Quebec</a:t>
            </a:r>
            <a:r>
              <a:rPr lang="en-US" sz="2200" dirty="0" smtClean="0"/>
              <a:t>.</a:t>
            </a:r>
          </a:p>
          <a:p>
            <a:pPr marL="0" lvl="0" indent="0">
              <a:buNone/>
            </a:pPr>
            <a:r>
              <a:rPr lang="en-US" sz="2200" dirty="0" smtClean="0"/>
              <a:t> </a:t>
            </a:r>
            <a:endParaRPr lang="en-US" sz="2200" dirty="0"/>
          </a:p>
          <a:p>
            <a:r>
              <a:rPr lang="en-US" sz="2200" dirty="0"/>
              <a:t>During the Asbestos strike of 1949 even church officials such as Bishop </a:t>
            </a:r>
            <a:r>
              <a:rPr lang="en-US" sz="2200" u="sng" dirty="0"/>
              <a:t>Charbonn</a:t>
            </a:r>
            <a:r>
              <a:rPr lang="en-US" sz="2200" dirty="0"/>
              <a:t>eau supported the strikers.</a:t>
            </a:r>
          </a:p>
          <a:p>
            <a:pPr marL="0" indent="0">
              <a:buNone/>
            </a:pPr>
            <a:endParaRPr lang="en-US" sz="2200" b="1" dirty="0" smtClean="0"/>
          </a:p>
          <a:p>
            <a:pPr marL="0" indent="0">
              <a:buNone/>
            </a:pPr>
            <a:r>
              <a:rPr lang="en-US" sz="2400" b="1" u="sng" dirty="0" smtClean="0"/>
              <a:t>Intellectuals </a:t>
            </a:r>
            <a:r>
              <a:rPr lang="en-US" sz="2400" b="1" u="sng" dirty="0"/>
              <a:t>and </a:t>
            </a:r>
            <a:r>
              <a:rPr lang="en-US" sz="2400" b="1" u="sng" dirty="0" smtClean="0"/>
              <a:t>Journalists:</a:t>
            </a:r>
            <a:endParaRPr lang="en-US" sz="2400" b="1" dirty="0"/>
          </a:p>
          <a:p>
            <a:pPr lvl="0"/>
            <a:r>
              <a:rPr lang="en-US" sz="2200" dirty="0"/>
              <a:t>Intellectuals such as Pierre Elliott Trudeau and Rene Levesque opposed the </a:t>
            </a:r>
            <a:r>
              <a:rPr lang="en-US" sz="2200" dirty="0" err="1"/>
              <a:t>Duplessis</a:t>
            </a:r>
            <a:r>
              <a:rPr lang="en-US" sz="2200" dirty="0"/>
              <a:t> </a:t>
            </a:r>
            <a:r>
              <a:rPr lang="en-US" sz="2200" dirty="0" smtClean="0"/>
              <a:t>government</a:t>
            </a:r>
          </a:p>
          <a:p>
            <a:pPr lvl="0"/>
            <a:endParaRPr lang="en-US" sz="2200" dirty="0"/>
          </a:p>
          <a:p>
            <a:pPr lvl="0"/>
            <a:r>
              <a:rPr lang="en-US" sz="2200" dirty="0" smtClean="0"/>
              <a:t> They attacked the conservative </a:t>
            </a:r>
            <a:r>
              <a:rPr lang="en-US" sz="2200" dirty="0"/>
              <a:t>nature of Quebec society in newspapers, </a:t>
            </a:r>
            <a:r>
              <a:rPr lang="en-US" sz="2200" dirty="0" smtClean="0"/>
              <a:t>magazine </a:t>
            </a:r>
            <a:r>
              <a:rPr lang="en-US" sz="2200" dirty="0"/>
              <a:t>articles and television programs</a:t>
            </a:r>
            <a:endParaRPr lang="en-US" sz="2200" dirty="0"/>
          </a:p>
        </p:txBody>
      </p:sp>
    </p:spTree>
    <p:extLst>
      <p:ext uri="{BB962C8B-B14F-4D97-AF65-F5344CB8AC3E}">
        <p14:creationId xmlns:p14="http://schemas.microsoft.com/office/powerpoint/2010/main" val="284184855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 calcmode="lin" valueType="num">
                                      <p:cBhvr>
                                        <p:cTn id="56"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5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1295400"/>
          </a:xfrm>
        </p:spPr>
        <p:txBody>
          <a:bodyPr/>
          <a:lstStyle/>
          <a:p>
            <a:r>
              <a:rPr lang="en-US" dirty="0" smtClean="0"/>
              <a:t>Nationalist Policies in the </a:t>
            </a:r>
            <a:r>
              <a:rPr lang="en-US" dirty="0" err="1" smtClean="0"/>
              <a:t>Duplessis</a:t>
            </a:r>
            <a:r>
              <a:rPr lang="en-US" dirty="0" smtClean="0"/>
              <a:t> Government</a:t>
            </a:r>
            <a:endParaRPr lang="en-US" dirty="0"/>
          </a:p>
        </p:txBody>
      </p:sp>
      <p:sp>
        <p:nvSpPr>
          <p:cNvPr id="3" name="Content Placeholder 2"/>
          <p:cNvSpPr>
            <a:spLocks noGrp="1"/>
          </p:cNvSpPr>
          <p:nvPr>
            <p:ph idx="1"/>
          </p:nvPr>
        </p:nvSpPr>
        <p:spPr>
          <a:xfrm>
            <a:off x="677334" y="1092200"/>
            <a:ext cx="8596668" cy="5956300"/>
          </a:xfrm>
        </p:spPr>
        <p:txBody>
          <a:bodyPr>
            <a:normAutofit fontScale="92500" lnSpcReduction="10000"/>
          </a:bodyPr>
          <a:lstStyle/>
          <a:p>
            <a:r>
              <a:rPr lang="en-US" sz="2000" b="1" dirty="0" smtClean="0"/>
              <a:t>Maurice </a:t>
            </a:r>
            <a:r>
              <a:rPr lang="en-US" sz="2000" b="1" dirty="0" err="1" smtClean="0"/>
              <a:t>Duplessis</a:t>
            </a:r>
            <a:r>
              <a:rPr lang="en-US" sz="2000" b="1" dirty="0" smtClean="0"/>
              <a:t> </a:t>
            </a:r>
            <a:r>
              <a:rPr lang="en-US" sz="2000" dirty="0" smtClean="0"/>
              <a:t>founded the Union National party and was Premier of Quebec from 1936 to 1939 and from 1944 to 1959. </a:t>
            </a:r>
          </a:p>
          <a:p>
            <a:endParaRPr lang="en-US" sz="2000" dirty="0" smtClean="0"/>
          </a:p>
          <a:p>
            <a:r>
              <a:rPr lang="en-US" sz="2000" dirty="0" smtClean="0"/>
              <a:t>During these periods, </a:t>
            </a:r>
            <a:r>
              <a:rPr lang="en-US" sz="2000" dirty="0" err="1" smtClean="0"/>
              <a:t>Duplessis</a:t>
            </a:r>
            <a:r>
              <a:rPr lang="en-US" sz="2000" dirty="0" smtClean="0"/>
              <a:t> defended </a:t>
            </a:r>
            <a:r>
              <a:rPr lang="en-US" sz="2000" b="1" dirty="0" smtClean="0"/>
              <a:t>provincial autonomy </a:t>
            </a:r>
            <a:r>
              <a:rPr lang="en-US" sz="2000" dirty="0" smtClean="0"/>
              <a:t>and had numerous battles with Ottawa over federal initiatives in provincial jurisdictions.</a:t>
            </a:r>
          </a:p>
          <a:p>
            <a:pPr marL="0" indent="0">
              <a:buNone/>
            </a:pPr>
            <a:endParaRPr lang="en-US" sz="2000" dirty="0" smtClean="0"/>
          </a:p>
          <a:p>
            <a:pPr lvl="0"/>
            <a:r>
              <a:rPr lang="en-US" sz="2000" dirty="0" smtClean="0"/>
              <a:t>In 1951 </a:t>
            </a:r>
            <a:r>
              <a:rPr lang="en-US" sz="2000" dirty="0" err="1" smtClean="0"/>
              <a:t>Duplessis</a:t>
            </a:r>
            <a:r>
              <a:rPr lang="en-US" sz="2000" dirty="0" smtClean="0"/>
              <a:t>' government refused to accept federal subsidies destined for Quebec universities on the grounds that education was a provincial jurisdiction.</a:t>
            </a:r>
          </a:p>
          <a:p>
            <a:pPr marL="0" lvl="0" indent="0">
              <a:buNone/>
            </a:pPr>
            <a:endParaRPr lang="en-US" sz="2000" dirty="0" smtClean="0"/>
          </a:p>
          <a:p>
            <a:pPr lvl="0"/>
            <a:r>
              <a:rPr lang="en-US" sz="2000" dirty="0" smtClean="0"/>
              <a:t>He also opposed federal allowance payments to Quebec families on the same grounds.</a:t>
            </a:r>
          </a:p>
          <a:p>
            <a:pPr marL="0" lvl="0" indent="0">
              <a:buNone/>
            </a:pPr>
            <a:endParaRPr lang="en-US" sz="2000" dirty="0" smtClean="0"/>
          </a:p>
          <a:p>
            <a:pPr lvl="0"/>
            <a:r>
              <a:rPr lang="en-US" sz="2000" dirty="0" smtClean="0"/>
              <a:t>He is responsible for adopting the fleur de </a:t>
            </a:r>
            <a:r>
              <a:rPr lang="en-US" sz="2000" dirty="0" err="1" smtClean="0"/>
              <a:t>lisé</a:t>
            </a:r>
            <a:r>
              <a:rPr lang="en-US" sz="2000" dirty="0" smtClean="0"/>
              <a:t> as Quebec's flag in 1948</a:t>
            </a:r>
          </a:p>
          <a:p>
            <a:pPr lvl="0"/>
            <a:endParaRPr lang="en-US" sz="2000" dirty="0" smtClean="0"/>
          </a:p>
          <a:p>
            <a:pPr lvl="0"/>
            <a:r>
              <a:rPr lang="en-US" sz="2000" dirty="0" smtClean="0"/>
              <a:t>He also introduced </a:t>
            </a:r>
            <a:r>
              <a:rPr lang="en-US" sz="2000" b="1" dirty="0" smtClean="0"/>
              <a:t>provincial income tax plan </a:t>
            </a:r>
            <a:r>
              <a:rPr lang="en-US" sz="2000" dirty="0" smtClean="0"/>
              <a:t>in 1954</a:t>
            </a:r>
          </a:p>
          <a:p>
            <a:pPr marL="0" indent="0">
              <a:buNone/>
            </a:pPr>
            <a:endParaRPr lang="en-US" dirty="0"/>
          </a:p>
        </p:txBody>
      </p:sp>
    </p:spTree>
    <p:extLst>
      <p:ext uri="{BB962C8B-B14F-4D97-AF65-F5344CB8AC3E}">
        <p14:creationId xmlns:p14="http://schemas.microsoft.com/office/powerpoint/2010/main" val="110159334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p:cTn id="39"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p:cTn id="47"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Developments of the </a:t>
            </a:r>
            <a:r>
              <a:rPr lang="en-US" dirty="0" err="1" smtClean="0"/>
              <a:t>Duplessis</a:t>
            </a:r>
            <a:r>
              <a:rPr lang="en-US" dirty="0" smtClean="0"/>
              <a:t> Era</a:t>
            </a:r>
            <a:endParaRPr lang="en-US" dirty="0"/>
          </a:p>
        </p:txBody>
      </p:sp>
      <p:sp>
        <p:nvSpPr>
          <p:cNvPr id="3" name="Content Placeholder 2"/>
          <p:cNvSpPr>
            <a:spLocks noGrp="1"/>
          </p:cNvSpPr>
          <p:nvPr>
            <p:ph idx="1"/>
          </p:nvPr>
        </p:nvSpPr>
        <p:spPr>
          <a:xfrm>
            <a:off x="677334" y="1371600"/>
            <a:ext cx="8596668" cy="5206999"/>
          </a:xfrm>
        </p:spPr>
        <p:txBody>
          <a:bodyPr>
            <a:noAutofit/>
          </a:bodyPr>
          <a:lstStyle/>
          <a:p>
            <a:pPr lvl="0"/>
            <a:r>
              <a:rPr lang="en-US" sz="2300" dirty="0"/>
              <a:t>The </a:t>
            </a:r>
            <a:r>
              <a:rPr lang="en-US" sz="2300" b="1" dirty="0"/>
              <a:t>Asbestos strike of 1949 </a:t>
            </a:r>
            <a:r>
              <a:rPr lang="en-US" sz="2300" dirty="0"/>
              <a:t>pitted workers against the state and company scabs.  It is often seen as a turning point in organizing opposition to </a:t>
            </a:r>
            <a:r>
              <a:rPr lang="en-US" sz="2300" dirty="0" err="1"/>
              <a:t>Duplessis</a:t>
            </a:r>
            <a:r>
              <a:rPr lang="en-US" sz="2300" dirty="0" smtClean="0"/>
              <a:t>.</a:t>
            </a:r>
          </a:p>
          <a:p>
            <a:pPr lvl="0"/>
            <a:endParaRPr lang="en-US" sz="2300" dirty="0"/>
          </a:p>
          <a:p>
            <a:r>
              <a:rPr lang="en-US" sz="2300" b="1" dirty="0"/>
              <a:t>Agricultural changes</a:t>
            </a:r>
            <a:r>
              <a:rPr lang="en-US" sz="2300" dirty="0"/>
              <a:t> - the government undertook a program of </a:t>
            </a:r>
            <a:r>
              <a:rPr lang="en-US" sz="2300" b="1" dirty="0"/>
              <a:t>rural electrification </a:t>
            </a:r>
            <a:r>
              <a:rPr lang="en-US" sz="2300" dirty="0"/>
              <a:t>- by 1956, 90 % of the farms had electricity. </a:t>
            </a:r>
            <a:r>
              <a:rPr lang="en-US" sz="2300" b="1" dirty="0"/>
              <a:t>Farm credit </a:t>
            </a:r>
            <a:r>
              <a:rPr lang="en-US" sz="2300" dirty="0"/>
              <a:t>was offered to farmers who wanted to buy new equipment and agricultural cooperatives </a:t>
            </a:r>
            <a:r>
              <a:rPr lang="en-US" sz="2300" dirty="0" smtClean="0"/>
              <a:t>became </a:t>
            </a:r>
            <a:r>
              <a:rPr lang="en-US" sz="2300" dirty="0"/>
              <a:t>more </a:t>
            </a:r>
            <a:r>
              <a:rPr lang="en-US" sz="2300" dirty="0" smtClean="0"/>
              <a:t>important</a:t>
            </a:r>
          </a:p>
          <a:p>
            <a:endParaRPr lang="en-US" sz="2300" dirty="0"/>
          </a:p>
          <a:p>
            <a:r>
              <a:rPr lang="en-US" sz="2300" b="1" dirty="0"/>
              <a:t>American mining companies</a:t>
            </a:r>
            <a:r>
              <a:rPr lang="en-US" sz="2300" dirty="0"/>
              <a:t> </a:t>
            </a:r>
            <a:r>
              <a:rPr lang="en-US" sz="2300" b="1" dirty="0"/>
              <a:t>invested</a:t>
            </a:r>
            <a:r>
              <a:rPr lang="en-US" sz="2300" dirty="0"/>
              <a:t> heavily in the exploitation and mining of iron ore leading to the development in the 1950s of the Cote-Nord and Nouveau Quebec regions</a:t>
            </a:r>
            <a:endParaRPr lang="en-US" sz="2300" dirty="0"/>
          </a:p>
        </p:txBody>
      </p:sp>
    </p:spTree>
    <p:extLst>
      <p:ext uri="{BB962C8B-B14F-4D97-AF65-F5344CB8AC3E}">
        <p14:creationId xmlns:p14="http://schemas.microsoft.com/office/powerpoint/2010/main" val="383408974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Developments Continued</a:t>
            </a:r>
            <a:endParaRPr lang="en-US" dirty="0"/>
          </a:p>
        </p:txBody>
      </p:sp>
      <p:sp>
        <p:nvSpPr>
          <p:cNvPr id="3" name="Content Placeholder 2"/>
          <p:cNvSpPr>
            <a:spLocks noGrp="1"/>
          </p:cNvSpPr>
          <p:nvPr>
            <p:ph idx="1"/>
          </p:nvPr>
        </p:nvSpPr>
        <p:spPr>
          <a:xfrm>
            <a:off x="677334" y="1320801"/>
            <a:ext cx="8596668" cy="5435600"/>
          </a:xfrm>
        </p:spPr>
        <p:txBody>
          <a:bodyPr>
            <a:normAutofit/>
          </a:bodyPr>
          <a:lstStyle/>
          <a:p>
            <a:r>
              <a:rPr lang="en-US" b="1" dirty="0"/>
              <a:t>Padlock Law </a:t>
            </a:r>
            <a:r>
              <a:rPr lang="en-US" dirty="0"/>
              <a:t>( 1937) was passed originally to eliminate communist activists and sympathizers. The law permitted the pol ice to lock any building used for communist activity. However it was also used against unions and government opponents. It was eventually declared unconstitutional by the Supreme Court of </a:t>
            </a:r>
            <a:r>
              <a:rPr lang="en-US" dirty="0" smtClean="0"/>
              <a:t>Canada</a:t>
            </a:r>
          </a:p>
          <a:p>
            <a:endParaRPr lang="en-US" dirty="0"/>
          </a:p>
          <a:p>
            <a:pPr lvl="0"/>
            <a:r>
              <a:rPr lang="en-US" b="1" dirty="0"/>
              <a:t>Population Growth </a:t>
            </a:r>
            <a:r>
              <a:rPr lang="en-US" dirty="0"/>
              <a:t>– in the post-war period two factors help to increase Quebec’s population:  increased immigration from Europe after the war and a high birth rate.  Between 1946 and 1960, 135,000 infants are born each year on average in Quebec.  This phenomenon is known as the </a:t>
            </a:r>
            <a:r>
              <a:rPr lang="en-US" b="1" u="sng" dirty="0"/>
              <a:t>baby boom</a:t>
            </a:r>
            <a:r>
              <a:rPr lang="en-US" b="1" dirty="0"/>
              <a:t>.</a:t>
            </a:r>
            <a:endParaRPr lang="en-US" dirty="0"/>
          </a:p>
          <a:p>
            <a:endParaRPr lang="en-US" dirty="0" smtClean="0"/>
          </a:p>
          <a:p>
            <a:pPr lvl="0"/>
            <a:r>
              <a:rPr lang="en-US" b="1" dirty="0"/>
              <a:t>Americanization </a:t>
            </a:r>
            <a:r>
              <a:rPr lang="en-US" dirty="0"/>
              <a:t>of life – the end of World War II brought a period of economic prosperity to North America.  The United States led the way and had a tremendous impact on our way of life.  New consumer goods, radio and television , and American capital promoted the individual and material comfort. </a:t>
            </a:r>
          </a:p>
          <a:p>
            <a:endParaRPr lang="en-US" dirty="0"/>
          </a:p>
        </p:txBody>
      </p:sp>
    </p:spTree>
    <p:extLst>
      <p:ext uri="{BB962C8B-B14F-4D97-AF65-F5344CB8AC3E}">
        <p14:creationId xmlns:p14="http://schemas.microsoft.com/office/powerpoint/2010/main" val="191640389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22</TotalTime>
  <Words>686</Words>
  <Application>Microsoft Office PowerPoint</Application>
  <PresentationFormat>Widescreen</PresentationFormat>
  <Paragraphs>56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Wingdings 3</vt:lpstr>
      <vt:lpstr>Facet</vt:lpstr>
      <vt:lpstr>Traditional Elements of the Duplessis Government</vt:lpstr>
      <vt:lpstr>Duplessis’s traditional View</vt:lpstr>
      <vt:lpstr>2) Idealization of Rural Life</vt:lpstr>
      <vt:lpstr>3) Role of the Government</vt:lpstr>
      <vt:lpstr>Challenges to Duplessis’s Power</vt:lpstr>
      <vt:lpstr>Nationalist Policies in the Duplessis Government</vt:lpstr>
      <vt:lpstr>Major Developments of the Duplessis Era</vt:lpstr>
      <vt:lpstr>Developments Continued</vt:lpstr>
    </vt:vector>
  </TitlesOfParts>
  <Company>Riverside School Board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Traditional Elements of the Duplessis Government</dc:title>
  <dc:creator>35-student</dc:creator>
  <cp:lastModifiedBy>35-student</cp:lastModifiedBy>
  <cp:revision>3</cp:revision>
  <dcterms:created xsi:type="dcterms:W3CDTF">2016-03-24T14:10:11Z</dcterms:created>
  <dcterms:modified xsi:type="dcterms:W3CDTF">2016-03-24T14:32:29Z</dcterms:modified>
</cp:coreProperties>
</file>