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6" r:id="rId4"/>
    <p:sldId id="265" r:id="rId5"/>
    <p:sldId id="261" r:id="rId6"/>
    <p:sldId id="263" r:id="rId7"/>
    <p:sldId id="264" r:id="rId8"/>
    <p:sldId id="257" r:id="rId9"/>
    <p:sldId id="259" r:id="rId10"/>
    <p:sldId id="260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54100"/>
            <a:ext cx="8825658" cy="2692400"/>
          </a:xfrm>
        </p:spPr>
        <p:txBody>
          <a:bodyPr/>
          <a:lstStyle/>
          <a:p>
            <a:r>
              <a:rPr lang="en-US" sz="3600" dirty="0" smtClean="0"/>
              <a:t>Industrialization Phase One:1867-1896 and Phase 2: 1896 - 1929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march of the machines: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industries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7" b="19587"/>
          <a:stretch>
            <a:fillRect/>
          </a:stretch>
        </p:blipFill>
        <p:spPr>
          <a:xfrm>
            <a:off x="609600" y="2247900"/>
            <a:ext cx="3810000" cy="228494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Hydro Electric Plant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Aluminum Plants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 b="1921"/>
          <a:stretch>
            <a:fillRect/>
          </a:stretch>
        </p:blipFill>
        <p:spPr>
          <a:xfrm>
            <a:off x="8163030" y="2247896"/>
            <a:ext cx="3101869" cy="1947114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7862"/>
          <a:stretch>
            <a:fillRect/>
          </a:stretch>
        </p:blipFill>
        <p:spPr>
          <a:xfrm>
            <a:off x="4419600" y="2425700"/>
            <a:ext cx="3365500" cy="2107138"/>
          </a:xfrm>
        </p:spPr>
      </p:pic>
    </p:spTree>
    <p:extLst>
      <p:ext uri="{BB962C8B-B14F-4D97-AF65-F5344CB8AC3E}">
        <p14:creationId xmlns:p14="http://schemas.microsoft.com/office/powerpoint/2010/main" val="401257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State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24100"/>
            <a:ext cx="11912600" cy="4533900"/>
          </a:xfrm>
        </p:spPr>
        <p:txBody>
          <a:bodyPr/>
          <a:lstStyle/>
          <a:p>
            <a:r>
              <a:rPr lang="en-US" dirty="0" smtClean="0"/>
              <a:t>In 1897 the Liberals gained power in Quebec and Economic priorities were redefined</a:t>
            </a:r>
          </a:p>
          <a:p>
            <a:endParaRPr lang="en-US" dirty="0"/>
          </a:p>
          <a:p>
            <a:r>
              <a:rPr lang="en-US" dirty="0" smtClean="0"/>
              <a:t>For this government the provinces development  depended on industrialization, job creation </a:t>
            </a:r>
            <a:r>
              <a:rPr lang="en-US" dirty="0" err="1" smtClean="0"/>
              <a:t>amd</a:t>
            </a:r>
            <a:r>
              <a:rPr lang="en-US" dirty="0" smtClean="0"/>
              <a:t> exploitation of Natural Resources</a:t>
            </a:r>
          </a:p>
          <a:p>
            <a:endParaRPr lang="en-US" dirty="0"/>
          </a:p>
          <a:p>
            <a:r>
              <a:rPr lang="en-US" dirty="0" smtClean="0"/>
              <a:t>Liberals adopted Economic Liberalism: “</a:t>
            </a:r>
            <a:r>
              <a:rPr lang="en-US" dirty="0" err="1" smtClean="0"/>
              <a:t>L’aissez</a:t>
            </a:r>
            <a:r>
              <a:rPr lang="en-US" dirty="0" smtClean="0"/>
              <a:t> faire economics” based on the freedom of trade, freedom of action for business people and limited government intervention in the economy</a:t>
            </a:r>
          </a:p>
          <a:p>
            <a:endParaRPr lang="en-US" dirty="0"/>
          </a:p>
          <a:p>
            <a:r>
              <a:rPr lang="en-US" dirty="0" smtClean="0"/>
              <a:t>Since the state owned all of Quebec’s natural resources they made companies get permits or pay royalties in order to collect natural resources </a:t>
            </a:r>
          </a:p>
          <a:p>
            <a:endParaRPr lang="en-US" dirty="0"/>
          </a:p>
          <a:p>
            <a:r>
              <a:rPr lang="en-US" dirty="0" smtClean="0"/>
              <a:t>This increased capital for use by the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9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Monopoly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/>
          </a:bodyPr>
          <a:lstStyle/>
          <a:p>
            <a:r>
              <a:rPr lang="en-US" dirty="0" smtClean="0"/>
              <a:t>Is an economic system where a company can market a product without competition and can assume full control over production of the product(see </a:t>
            </a:r>
            <a:r>
              <a:rPr lang="en-US" dirty="0" err="1" smtClean="0"/>
              <a:t>Mcdonalds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the second phase of industrialization companies attempt to maximize their profits in 2 ways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1)Buy out all competitors to create a monopoly on the product so you can control the market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Buy all the companies involved in production of your product to lower prices and maximize profits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2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35001"/>
            <a:ext cx="8825659" cy="838200"/>
          </a:xfrm>
        </p:spPr>
        <p:txBody>
          <a:bodyPr/>
          <a:lstStyle/>
          <a:p>
            <a:r>
              <a:rPr lang="en-US" dirty="0" smtClean="0"/>
              <a:t>Factors Necessary for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473201"/>
            <a:ext cx="8825659" cy="5384799"/>
          </a:xfrm>
        </p:spPr>
        <p:txBody>
          <a:bodyPr>
            <a:normAutofit/>
          </a:bodyPr>
          <a:lstStyle/>
          <a:p>
            <a:pPr eaLnBrk="0" hangingPunct="0"/>
            <a:r>
              <a:rPr lang="en-CA" dirty="0">
                <a:solidFill>
                  <a:schemeClr val="bg1"/>
                </a:solidFill>
              </a:rPr>
              <a:t>Industrialization is the development of industry on a grand scale in a country or region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0" hangingPunct="0">
              <a:buNone/>
            </a:pPr>
            <a:endParaRPr lang="en-US" dirty="0"/>
          </a:p>
          <a:p>
            <a:pPr eaLnBrk="0" hangingPunct="0"/>
            <a:r>
              <a:rPr lang="en-CA" dirty="0"/>
              <a:t>For industrialization to take place several factors need to be in </a:t>
            </a:r>
            <a:r>
              <a:rPr lang="en-CA" dirty="0" smtClean="0"/>
              <a:t>place:</a:t>
            </a:r>
          </a:p>
          <a:p>
            <a:pPr marL="0" indent="0" eaLnBrk="0" hangingPunct="0">
              <a:buNone/>
            </a:pPr>
            <a:endParaRPr lang="en-US" dirty="0"/>
          </a:p>
          <a:p>
            <a:pPr eaLnBrk="0" hangingPunct="0"/>
            <a:r>
              <a:rPr lang="en-CA" b="1" dirty="0"/>
              <a:t>Factors Necessary for </a:t>
            </a:r>
            <a:r>
              <a:rPr lang="en-CA" b="1" dirty="0" smtClean="0"/>
              <a:t>Industrialization</a:t>
            </a:r>
            <a:endParaRPr lang="en-US" dirty="0"/>
          </a:p>
          <a:p>
            <a:pPr lvl="0" eaLnBrk="0" hangingPunct="0"/>
            <a:r>
              <a:rPr lang="en-CA" dirty="0"/>
              <a:t>a large pool of cheap </a:t>
            </a:r>
            <a:r>
              <a:rPr lang="en-CA" dirty="0" smtClean="0"/>
              <a:t>labour (National Policy)</a:t>
            </a:r>
            <a:endParaRPr lang="en-US" dirty="0"/>
          </a:p>
          <a:p>
            <a:pPr lvl="0" eaLnBrk="0" hangingPunct="0"/>
            <a:r>
              <a:rPr lang="en-CA" dirty="0"/>
              <a:t>a good transportation </a:t>
            </a:r>
            <a:r>
              <a:rPr lang="en-CA" dirty="0" smtClean="0"/>
              <a:t>system (National Policy)</a:t>
            </a:r>
            <a:endParaRPr lang="en-US" dirty="0"/>
          </a:p>
          <a:p>
            <a:pPr lvl="0" eaLnBrk="0" hangingPunct="0"/>
            <a:r>
              <a:rPr lang="en-CA" dirty="0"/>
              <a:t>sources of energy (coal or water power)</a:t>
            </a:r>
            <a:endParaRPr lang="en-US" dirty="0"/>
          </a:p>
          <a:p>
            <a:pPr lvl="0" eaLnBrk="0" hangingPunct="0"/>
            <a:r>
              <a:rPr lang="en-CA" dirty="0"/>
              <a:t>investment capital</a:t>
            </a:r>
            <a:endParaRPr lang="en-US" dirty="0"/>
          </a:p>
          <a:p>
            <a:pPr lvl="0" eaLnBrk="0" hangingPunct="0"/>
            <a:r>
              <a:rPr lang="en-CA" dirty="0"/>
              <a:t>raw materials</a:t>
            </a:r>
            <a:endParaRPr lang="en-US" dirty="0"/>
          </a:p>
          <a:p>
            <a:pPr lvl="0" eaLnBrk="0" hangingPunct="0"/>
            <a:r>
              <a:rPr lang="en-CA" dirty="0"/>
              <a:t>a large internal market protected by </a:t>
            </a:r>
            <a:r>
              <a:rPr lang="en-CA" dirty="0" smtClean="0"/>
              <a:t> tariffs </a:t>
            </a:r>
            <a:r>
              <a:rPr lang="en-CA" dirty="0"/>
              <a:t>(National Policy)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9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20701"/>
            <a:ext cx="8825659" cy="787400"/>
          </a:xfrm>
        </p:spPr>
        <p:txBody>
          <a:bodyPr/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273300"/>
            <a:ext cx="11785600" cy="4305300"/>
          </a:xfrm>
        </p:spPr>
        <p:txBody>
          <a:bodyPr/>
          <a:lstStyle/>
          <a:p>
            <a:r>
              <a:rPr lang="en-US" dirty="0" smtClean="0"/>
              <a:t>In order to support the growing population industrialization transformed the Agricultural sector first</a:t>
            </a:r>
          </a:p>
          <a:p>
            <a:endParaRPr lang="en-US" dirty="0"/>
          </a:p>
          <a:p>
            <a:r>
              <a:rPr lang="en-US" dirty="0" smtClean="0"/>
              <a:t>Mechanization of the first sector of the economy freed workers to migrate to the cities and increased the amount of food available to city dwellers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Changes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Farms: </a:t>
            </a:r>
            <a:r>
              <a:rPr lang="en-US" dirty="0" smtClean="0">
                <a:solidFill>
                  <a:schemeClr val="tx1"/>
                </a:solidFill>
              </a:rPr>
              <a:t>1) Led to diversification of products, 2) in 1870 we see an increase in dairy farms and it soon becomes the leading product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Forestry</a:t>
            </a:r>
            <a:r>
              <a:rPr lang="en-US" dirty="0" smtClean="0">
                <a:solidFill>
                  <a:schemeClr val="tx1"/>
                </a:solidFill>
              </a:rPr>
              <a:t>: 1) Lumber industry grew rapidly due to reciprocity treaty, 2) Emergence of Pulp and paper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7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31799"/>
            <a:ext cx="8825659" cy="52070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Changes in Production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952500"/>
            <a:ext cx="8825659" cy="59055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1) </a:t>
            </a:r>
            <a:r>
              <a:rPr lang="en-US" u="sng" dirty="0" smtClean="0">
                <a:solidFill>
                  <a:schemeClr val="bg2"/>
                </a:solidFill>
              </a:rPr>
              <a:t>Division of </a:t>
            </a:r>
            <a:r>
              <a:rPr lang="en-US" u="sng" dirty="0" err="1" smtClean="0">
                <a:solidFill>
                  <a:schemeClr val="bg2"/>
                </a:solidFill>
              </a:rPr>
              <a:t>labour</a:t>
            </a:r>
            <a:endParaRPr lang="en-US" u="sng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Each worker is given a limited job in the production process and allows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chemeClr val="bg2"/>
                </a:solidFill>
              </a:rPr>
              <a:t>mass 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tasks are limited so it reduces the need for skilled </a:t>
            </a:r>
            <a:r>
              <a:rPr lang="en-US" dirty="0" err="1" smtClean="0"/>
              <a:t>labour</a:t>
            </a:r>
            <a:r>
              <a:rPr lang="en-US" dirty="0" smtClean="0"/>
              <a:t> in phase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00B0F0"/>
                </a:solidFill>
              </a:rPr>
              <a:t>2) Production</a:t>
            </a:r>
          </a:p>
          <a:p>
            <a:pPr marL="0" indent="0">
              <a:buNone/>
            </a:pPr>
            <a:r>
              <a:rPr lang="en-US" dirty="0" smtClean="0"/>
              <a:t>Focused on local needs in phase 1 as well as railway 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3) </a:t>
            </a:r>
            <a:r>
              <a:rPr lang="en-US" u="sng" dirty="0" smtClean="0">
                <a:solidFill>
                  <a:srgbClr val="00B050"/>
                </a:solidFill>
              </a:rPr>
              <a:t>Industrial Capitalism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Businessmen use the capital necessary to buy the means of production and use them to make profit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 they reinvest their profits to buying more machines and factories to increase 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Thus capitalists ensure economic development with aid of the government in terms of infrastructure, </a:t>
            </a:r>
            <a:r>
              <a:rPr lang="en-US" dirty="0" err="1" smtClean="0">
                <a:solidFill>
                  <a:schemeClr val="tx1"/>
                </a:solidFill>
              </a:rPr>
              <a:t>favourable</a:t>
            </a:r>
            <a:r>
              <a:rPr lang="en-US" dirty="0" smtClean="0">
                <a:solidFill>
                  <a:schemeClr val="tx1"/>
                </a:solidFill>
              </a:rPr>
              <a:t> laws and lower taxes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7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29169"/>
            <a:ext cx="8825659" cy="706964"/>
          </a:xfrm>
        </p:spPr>
        <p:txBody>
          <a:bodyPr/>
          <a:lstStyle/>
          <a:p>
            <a:r>
              <a:rPr lang="en-US" dirty="0" smtClean="0"/>
              <a:t>Phase 1: 1867-1896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236133"/>
            <a:ext cx="8825659" cy="5494867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A key aspect of the </a:t>
            </a:r>
            <a:r>
              <a:rPr lang="en-CA" dirty="0" smtClean="0">
                <a:solidFill>
                  <a:schemeClr val="bg1"/>
                </a:solidFill>
              </a:rPr>
              <a:t>first phase </a:t>
            </a:r>
            <a:r>
              <a:rPr lang="en-CA" dirty="0">
                <a:solidFill>
                  <a:schemeClr val="bg1"/>
                </a:solidFill>
              </a:rPr>
              <a:t>of industrialization is that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it was based on </a:t>
            </a:r>
            <a:r>
              <a:rPr lang="en-CA" dirty="0" smtClean="0">
                <a:solidFill>
                  <a:schemeClr val="bg1"/>
                </a:solidFill>
              </a:rPr>
              <a:t>smaller machinery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/>
              <a:t>Other important characteristics are found in the following  categories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Labor</a:t>
            </a:r>
            <a:r>
              <a:rPr lang="en-US" dirty="0" smtClean="0"/>
              <a:t>: Cheap and unskilled labor, women and children entered the work force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Source of Energy</a:t>
            </a:r>
            <a:r>
              <a:rPr lang="en-US" dirty="0"/>
              <a:t>: </a:t>
            </a:r>
            <a:r>
              <a:rPr lang="en-US" dirty="0" smtClean="0"/>
              <a:t>water and coal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Primary Source of Investment Capital</a:t>
            </a:r>
            <a:r>
              <a:rPr lang="en-US" dirty="0"/>
              <a:t>:  </a:t>
            </a:r>
            <a:r>
              <a:rPr lang="en-US" dirty="0" smtClean="0"/>
              <a:t>British and Canadian Business men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Primary Market</a:t>
            </a:r>
            <a:r>
              <a:rPr lang="en-US" dirty="0"/>
              <a:t>:  </a:t>
            </a:r>
            <a:r>
              <a:rPr lang="en-US" dirty="0" smtClean="0"/>
              <a:t>Canada and Exports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eaLnBrk="0" hangingPunct="0">
              <a:spcBef>
                <a:spcPts val="885"/>
              </a:spcBef>
              <a:buClr>
                <a:srgbClr val="343434"/>
              </a:buClr>
              <a:buSzPts val="1550"/>
              <a:buNone/>
              <a:tabLst>
                <a:tab pos="840740" algn="l"/>
              </a:tabLst>
            </a:pPr>
            <a:r>
              <a:rPr lang="en-US" b="1" u="sng" dirty="0"/>
              <a:t>Regions </a:t>
            </a:r>
            <a:r>
              <a:rPr lang="en-US" b="1" u="sng" dirty="0" smtClean="0"/>
              <a:t>Industrialized:  </a:t>
            </a:r>
            <a:r>
              <a:rPr lang="en-CA" dirty="0" smtClean="0"/>
              <a:t>The </a:t>
            </a:r>
            <a:r>
              <a:rPr lang="en-CA" dirty="0"/>
              <a:t>Montreal region was the most industrialized however textile plants were also located in Valleyfield and the Eastern Townships (</a:t>
            </a:r>
            <a:r>
              <a:rPr lang="en-CA" dirty="0" err="1"/>
              <a:t>Magog</a:t>
            </a:r>
            <a:r>
              <a:rPr lang="en-CA" dirty="0"/>
              <a:t>), tobacco was cultivated in Joliette and timber in the Saguenay-Lac Saint-Jean region.</a:t>
            </a:r>
            <a:endParaRPr lang="en-US" dirty="0"/>
          </a:p>
          <a:p>
            <a:pPr marL="0" lvl="0" indent="0" eaLnBrk="0" hangingPunct="0">
              <a:spcBef>
                <a:spcPts val="885"/>
              </a:spcBef>
              <a:buClr>
                <a:srgbClr val="343434"/>
              </a:buClr>
              <a:buSzPts val="1550"/>
              <a:buNone/>
              <a:tabLst>
                <a:tab pos="84074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2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Industries Phase 1: 1867-1896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 Processing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Shoes and clothing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Leather and textiles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2" y="3179761"/>
            <a:ext cx="3454400" cy="3143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2" y="3179761"/>
            <a:ext cx="3145380" cy="3471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179761"/>
            <a:ext cx="4076699" cy="34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Industries Phase 1: 1867-1896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ransportation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79761"/>
            <a:ext cx="3369722" cy="2687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1" y="3179761"/>
            <a:ext cx="3715386" cy="28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3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54569"/>
            <a:ext cx="8825659" cy="550331"/>
          </a:xfrm>
        </p:spPr>
        <p:txBody>
          <a:bodyPr/>
          <a:lstStyle/>
          <a:p>
            <a:r>
              <a:rPr lang="en-US" dirty="0" smtClean="0"/>
              <a:t>Phase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2" y="1244600"/>
            <a:ext cx="8825659" cy="54737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A key aspect of the second phase of industrialization is </a:t>
            </a:r>
            <a:r>
              <a:rPr lang="en-CA" dirty="0" smtClean="0">
                <a:solidFill>
                  <a:schemeClr val="bg1"/>
                </a:solidFill>
              </a:rPr>
              <a:t>that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it was based on the exploitation of natural </a:t>
            </a:r>
            <a:r>
              <a:rPr lang="en-CA" dirty="0" smtClean="0">
                <a:solidFill>
                  <a:schemeClr val="bg1"/>
                </a:solidFill>
              </a:rPr>
              <a:t>resources</a:t>
            </a:r>
          </a:p>
          <a:p>
            <a:endParaRPr lang="en-CA" dirty="0"/>
          </a:p>
          <a:p>
            <a:r>
              <a:rPr lang="en-CA" dirty="0">
                <a:solidFill>
                  <a:schemeClr val="tx1"/>
                </a:solidFill>
              </a:rPr>
              <a:t>Other important characteristics are found in the following  categories</a:t>
            </a:r>
            <a:r>
              <a:rPr lang="en-CA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 smtClean="0"/>
              <a:t>Labor</a:t>
            </a:r>
            <a:r>
              <a:rPr lang="en-US" dirty="0" smtClean="0"/>
              <a:t>: Skilled, hard to replace due to training needed led to improvements for workers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Source of Energy</a:t>
            </a:r>
            <a:r>
              <a:rPr lang="en-US" dirty="0" smtClean="0"/>
              <a:t>: hydroelectricity and gasoline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Primary Source of Investment Capital</a:t>
            </a:r>
            <a:r>
              <a:rPr lang="en-US" dirty="0" smtClean="0"/>
              <a:t>:  USA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Primary Market</a:t>
            </a:r>
            <a:r>
              <a:rPr lang="en-US" dirty="0" smtClean="0"/>
              <a:t>:  Export to USA</a:t>
            </a:r>
          </a:p>
          <a:p>
            <a:pPr marL="0" indent="0">
              <a:buNone/>
            </a:pPr>
            <a:endParaRPr lang="en-US" dirty="0"/>
          </a:p>
          <a:p>
            <a:pPr marL="0" lvl="0" indent="0" eaLnBrk="0" hangingPunct="0">
              <a:spcBef>
                <a:spcPts val="885"/>
              </a:spcBef>
              <a:buClr>
                <a:srgbClr val="343434"/>
              </a:buClr>
              <a:buSzPts val="1550"/>
              <a:buNone/>
              <a:tabLst>
                <a:tab pos="840740" algn="l"/>
              </a:tabLst>
            </a:pPr>
            <a:r>
              <a:rPr lang="en-US" b="1" u="sng" dirty="0" smtClean="0"/>
              <a:t>Regions Industrialized:</a:t>
            </a:r>
            <a:r>
              <a:rPr lang="en-US" dirty="0" smtClean="0"/>
              <a:t> </a:t>
            </a:r>
            <a:r>
              <a:rPr lang="en-CA" dirty="0" smtClean="0">
                <a:solidFill>
                  <a:srgbClr val="343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Saguenay-Lac</a:t>
            </a:r>
            <a:r>
              <a:rPr lang="en-CA" spc="310" dirty="0" smtClean="0">
                <a:solidFill>
                  <a:srgbClr val="343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dirty="0" smtClean="0">
                <a:solidFill>
                  <a:srgbClr val="343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Saint-Jean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CA" dirty="0" err="1" smtClean="0">
                <a:solidFill>
                  <a:srgbClr val="343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Trois-Rivieres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CA" dirty="0" smtClean="0">
                <a:solidFill>
                  <a:srgbClr val="34343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Abitibi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7000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industries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Chemical plants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3" b="8033"/>
          <a:stretch>
            <a:fillRect/>
          </a:stretch>
        </p:blipFill>
        <p:spPr>
          <a:xfrm>
            <a:off x="787400" y="2314690"/>
            <a:ext cx="3237737" cy="205411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Oil Refineries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1" b="27211"/>
          <a:stretch>
            <a:fillRect/>
          </a:stretch>
        </p:blipFill>
        <p:spPr>
          <a:xfrm>
            <a:off x="7983433" y="2621433"/>
            <a:ext cx="3573567" cy="191140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83433" y="4826000"/>
            <a:ext cx="3050438" cy="647640"/>
          </a:xfrm>
        </p:spPr>
        <p:txBody>
          <a:bodyPr/>
          <a:lstStyle/>
          <a:p>
            <a:r>
              <a:rPr lang="en-US" dirty="0" smtClean="0"/>
              <a:t>News Print/Pulp and Paper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12422"/>
          <a:stretch>
            <a:fillRect/>
          </a:stretch>
        </p:blipFill>
        <p:spPr>
          <a:xfrm>
            <a:off x="4388610" y="2451100"/>
            <a:ext cx="3414568" cy="2081738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83433" y="5664200"/>
            <a:ext cx="3050438" cy="48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3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</TotalTime>
  <Words>692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Ion Boardroom</vt:lpstr>
      <vt:lpstr>Industrialization Phase One:1867-1896 and Phase 2: 1896 - 1929</vt:lpstr>
      <vt:lpstr>Factors Necessary for Industrialization</vt:lpstr>
      <vt:lpstr>Agricultural Revolution</vt:lpstr>
      <vt:lpstr>Changes in Production</vt:lpstr>
      <vt:lpstr>Phase 1: 1867-1896</vt:lpstr>
      <vt:lpstr>Industries Phase 1: 1867-1896</vt:lpstr>
      <vt:lpstr>Industries Phase 1: 1867-1896</vt:lpstr>
      <vt:lpstr>Phase 2:</vt:lpstr>
      <vt:lpstr>Phase 2 industries</vt:lpstr>
      <vt:lpstr>Phase 2 industries</vt:lpstr>
      <vt:lpstr>Role of the State Phase 2</vt:lpstr>
      <vt:lpstr>Monopoly Capitalism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Phase One:1867-1896 and Phase 2: 1896 - 1929</dc:title>
  <dc:creator>35-student</dc:creator>
  <cp:lastModifiedBy>Anthony Andreoli</cp:lastModifiedBy>
  <cp:revision>16</cp:revision>
  <dcterms:created xsi:type="dcterms:W3CDTF">2016-03-22T18:22:53Z</dcterms:created>
  <dcterms:modified xsi:type="dcterms:W3CDTF">2017-11-28T18:05:48Z</dcterms:modified>
</cp:coreProperties>
</file>