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F2A73E-DEAB-4390-8AC1-AC87F36E333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8961717-5ABF-48D0-B086-556027B266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Overview: </a:t>
            </a:r>
            <a:r>
              <a:rPr lang="en-US" spc="3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</a:t>
            </a:r>
            <a:r>
              <a:rPr lang="en-US" spc="3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spc="25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Countervailing</a:t>
            </a:r>
            <a:r>
              <a:rPr lang="en-US" spc="25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6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kern="0" dirty="0">
                <a:solidFill>
                  <a:srgbClr val="3B3B3B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kern="0" dirty="0" smtClean="0">
                <a:solidFill>
                  <a:srgbClr val="3B3B3B"/>
                </a:solidFill>
                <a:latin typeface="Times New Roman"/>
                <a:ea typeface="Times New Roman"/>
                <a:cs typeface="Times New Roman"/>
              </a:rPr>
              <a:t>                     </a:t>
            </a:r>
            <a:r>
              <a:rPr lang="en-US" b="1" kern="0" spc="29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Shared </a:t>
            </a:r>
            <a:r>
              <a:rPr lang="en-US" b="1" kern="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</a:t>
            </a:r>
            <a: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Quebec shares power with the Canadian </a:t>
            </a:r>
            <a:r>
              <a:rPr lang="en-US" dirty="0" smtClean="0"/>
              <a:t>government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Provincial government  is under </a:t>
            </a:r>
            <a:r>
              <a:rPr lang="en-US" dirty="0" smtClean="0"/>
              <a:t>the jurisdiction of the federal government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Distribution of power is covered in the </a:t>
            </a:r>
            <a:r>
              <a:rPr lang="en-US" dirty="0" smtClean="0"/>
              <a:t>constitution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The Federal Government controls </a:t>
            </a:r>
            <a:r>
              <a:rPr lang="en-US" dirty="0"/>
              <a:t>whole country/ while provincial controls the </a:t>
            </a:r>
            <a:r>
              <a:rPr lang="en-US" dirty="0" smtClean="0"/>
              <a:t>province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This leads to tension between the two since the federal government can say no to provincial  laws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35-student\AppData\Local\Microsoft\Windows\Temporary Internet Files\Content.IE5\8NK1JRPP\Flag_of_Canada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1176"/>
            <a:ext cx="198119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35-student\AppData\Local\Microsoft\Windows\Temporary Internet Files\Content.IE5\MA0M1FYI\Flag_of_Quebec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8278"/>
            <a:ext cx="1653906" cy="109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07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0330" marR="0">
              <a:spcBef>
                <a:spcPts val="0"/>
              </a:spcBef>
              <a:spcAft>
                <a:spcPts val="0"/>
              </a:spcAft>
            </a:pPr>
            <a:r>
              <a:rPr lang="en-US" b="1" u="sng" kern="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Quebec's</a:t>
            </a:r>
            <a:r>
              <a:rPr lang="en-US" b="1" u="sng" kern="0" spc="-6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kern="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Political</a:t>
            </a:r>
            <a:r>
              <a:rPr lang="en-US" b="1" u="sng" kern="0" spc="-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kern="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</a:t>
            </a:r>
            <a: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en-US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3B3B3B"/>
              </a:buClr>
              <a:buSzPts val="1500"/>
              <a:buNone/>
              <a:tabLst>
                <a:tab pos="549910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18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spc="10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independent</a:t>
            </a:r>
            <a:r>
              <a:rPr lang="en-US" spc="30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with</a:t>
            </a:r>
            <a:r>
              <a:rPr lang="en-US" spc="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pc="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en-US" spc="16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</a:p>
          <a:p>
            <a:pPr marL="0" lvl="0" indent="0">
              <a:spcBef>
                <a:spcPts val="0"/>
              </a:spcBef>
              <a:buClr>
                <a:srgbClr val="3B3B3B"/>
              </a:buClr>
              <a:buSzPts val="1500"/>
              <a:buNone/>
              <a:tabLst>
                <a:tab pos="549910" algn="l"/>
              </a:tabLst>
            </a:pPr>
            <a:endParaRPr lang="en-US" sz="1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lvl="0" indent="0">
              <a:spcBef>
                <a:spcPts val="115"/>
              </a:spcBef>
              <a:buClr>
                <a:srgbClr val="3B3B3B"/>
              </a:buClr>
              <a:buSzPts val="1500"/>
              <a:buNone/>
              <a:tabLst>
                <a:tab pos="54673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1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people</a:t>
            </a:r>
            <a:r>
              <a:rPr lang="en-US" spc="2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grant</a:t>
            </a:r>
            <a:r>
              <a:rPr lang="en-US" spc="1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</a:t>
            </a:r>
            <a:r>
              <a:rPr lang="en-US" spc="2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15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21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government</a:t>
            </a:r>
          </a:p>
          <a:p>
            <a:pPr marL="0" lvl="0" indent="0">
              <a:spcBef>
                <a:spcPts val="115"/>
              </a:spcBef>
              <a:buClr>
                <a:srgbClr val="3B3B3B"/>
              </a:buClr>
              <a:buSzPts val="1500"/>
              <a:buNone/>
              <a:tabLst>
                <a:tab pos="546735" algn="l"/>
              </a:tabLst>
            </a:pPr>
            <a:endParaRPr lang="en-US" sz="1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lvl="0" indent="0">
              <a:spcBef>
                <a:spcPts val="90"/>
              </a:spcBef>
              <a:buClr>
                <a:srgbClr val="3B3B3B"/>
              </a:buClr>
              <a:buSzPts val="1500"/>
              <a:buNone/>
              <a:tabLst>
                <a:tab pos="54673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There</a:t>
            </a:r>
            <a:r>
              <a:rPr lang="en-US" spc="-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are</a:t>
            </a:r>
            <a:r>
              <a:rPr lang="en-US" spc="-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pc="-7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branches</a:t>
            </a:r>
            <a:r>
              <a:rPr lang="en-US" spc="8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spc="-7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government</a:t>
            </a:r>
            <a:r>
              <a:rPr lang="en-US" spc="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power:</a:t>
            </a:r>
            <a:endParaRPr lang="en-US" sz="1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1">
              <a:spcBef>
                <a:spcPts val="70"/>
              </a:spcBef>
              <a:buClr>
                <a:srgbClr val="3B3B3B"/>
              </a:buClr>
              <a:buSzPts val="1500"/>
              <a:buFont typeface="Times New Roman"/>
              <a:buAutoNum type="alphaLcParenR"/>
              <a:tabLst>
                <a:tab pos="100139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Judicial</a:t>
            </a:r>
            <a:r>
              <a:rPr lang="en-US" spc="28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Branch:</a:t>
            </a:r>
            <a:r>
              <a:rPr lang="en-US" spc="13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The ability to </a:t>
            </a:r>
            <a:r>
              <a:rPr lang="en-US" dirty="0">
                <a:solidFill>
                  <a:srgbClr val="3B3B3B"/>
                </a:solidFill>
                <a:latin typeface="Times New Roman"/>
                <a:ea typeface="Times New Roman"/>
                <a:cs typeface="Times New Roman"/>
              </a:rPr>
              <a:t>p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u</a:t>
            </a:r>
            <a:r>
              <a:rPr lang="en-US" spc="1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ish</a:t>
            </a:r>
            <a:r>
              <a:rPr lang="en-US" spc="1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those</a:t>
            </a:r>
            <a:r>
              <a:rPr lang="en-US" spc="1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who</a:t>
            </a:r>
            <a:r>
              <a:rPr lang="en-US" spc="21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do</a:t>
            </a:r>
            <a:r>
              <a:rPr lang="en-US" spc="8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not</a:t>
            </a:r>
            <a:r>
              <a:rPr lang="en-US" spc="21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fol</a:t>
            </a:r>
            <a:r>
              <a:rPr lang="en-US" spc="14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ow</a:t>
            </a:r>
            <a:r>
              <a:rPr lang="en-US" spc="11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the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rules</a:t>
            </a:r>
          </a:p>
          <a:p>
            <a:pPr lvl="1">
              <a:spcBef>
                <a:spcPts val="70"/>
              </a:spcBef>
              <a:buClr>
                <a:srgbClr val="3B3B3B"/>
              </a:buClr>
              <a:buSzPts val="1500"/>
              <a:buFont typeface="Times New Roman"/>
              <a:buAutoNum type="alphaLcParenR"/>
              <a:tabLst>
                <a:tab pos="1001395" algn="l"/>
              </a:tabLst>
            </a:pPr>
            <a:endParaRPr lang="en-US" dirty="0">
              <a:solidFill>
                <a:srgbClr val="3B3B3B"/>
              </a:solidFill>
              <a:latin typeface="Times New Roman"/>
              <a:ea typeface="Times New Roman"/>
              <a:cs typeface="Times New Roman"/>
            </a:endParaRPr>
          </a:p>
          <a:p>
            <a:pPr lvl="1">
              <a:spcBef>
                <a:spcPts val="70"/>
              </a:spcBef>
              <a:buClr>
                <a:srgbClr val="3B3B3B"/>
              </a:buClr>
              <a:buSzPts val="1500"/>
              <a:buFont typeface="Times New Roman"/>
              <a:buAutoNum type="alphaLcParenR"/>
              <a:tabLst>
                <a:tab pos="100139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Executive</a:t>
            </a:r>
            <a:r>
              <a:rPr lang="en-US" spc="-1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Branch:</a:t>
            </a:r>
            <a:r>
              <a:rPr lang="en-US" spc="-20" dirty="0">
                <a:solidFill>
                  <a:srgbClr val="3B3B3B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20" dirty="0" smtClean="0">
                <a:solidFill>
                  <a:srgbClr val="3B3B3B"/>
                </a:solidFill>
                <a:latin typeface="Times New Roman"/>
                <a:ea typeface="Times New Roman"/>
                <a:cs typeface="Times New Roman"/>
              </a:rPr>
              <a:t>Determines the direction of the government</a:t>
            </a:r>
            <a:endParaRPr lang="en-US" spc="-20" dirty="0">
              <a:solidFill>
                <a:srgbClr val="3B3B3B"/>
              </a:solidFill>
              <a:latin typeface="Times New Roman"/>
              <a:ea typeface="Times New Roman"/>
              <a:cs typeface="Times New Roman"/>
            </a:endParaRPr>
          </a:p>
          <a:p>
            <a:pPr lvl="1">
              <a:spcBef>
                <a:spcPts val="115"/>
              </a:spcBef>
              <a:buClr>
                <a:srgbClr val="3B3B3B"/>
              </a:buClr>
              <a:buSzPts val="1500"/>
              <a:buFont typeface="Times New Roman"/>
              <a:buAutoNum type="alphaLcParenR"/>
              <a:tabLst>
                <a:tab pos="998220" algn="l"/>
              </a:tabLst>
            </a:pPr>
            <a:endParaRPr lang="en-US" spc="-20" dirty="0" smtClean="0">
              <a:solidFill>
                <a:srgbClr val="3B3B3B"/>
              </a:solidFill>
              <a:latin typeface="Times New Roman"/>
              <a:ea typeface="Times New Roman"/>
              <a:cs typeface="Times New Roman"/>
            </a:endParaRPr>
          </a:p>
          <a:p>
            <a:pPr lvl="1">
              <a:spcBef>
                <a:spcPts val="115"/>
              </a:spcBef>
              <a:buClr>
                <a:srgbClr val="3B3B3B"/>
              </a:buClr>
              <a:buSzPts val="1500"/>
              <a:buFont typeface="Times New Roman"/>
              <a:buAutoNum type="alphaLcParenR"/>
              <a:tabLst>
                <a:tab pos="998220" algn="l"/>
              </a:tabLst>
            </a:pPr>
            <a:r>
              <a:rPr lang="en-US" dirty="0"/>
              <a:t>Legislative Branch: Creates laws</a:t>
            </a:r>
          </a:p>
          <a:p>
            <a:pPr lvl="1">
              <a:spcBef>
                <a:spcPts val="115"/>
              </a:spcBef>
              <a:buClr>
                <a:srgbClr val="3B3B3B"/>
              </a:buClr>
              <a:buSzPts val="1500"/>
              <a:buFont typeface="Times New Roman"/>
              <a:buAutoNum type="alphaLcParenR"/>
              <a:tabLst>
                <a:tab pos="998220" algn="l"/>
              </a:tabLst>
            </a:pPr>
            <a:endParaRPr lang="en-US" spc="-20" dirty="0">
              <a:solidFill>
                <a:srgbClr val="3B3B3B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2971800" cy="30370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08904"/>
            <a:ext cx="4495800" cy="394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4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Times New Roman"/>
              </a:rPr>
              <a:t>Interest</a:t>
            </a:r>
            <a:r>
              <a:rPr lang="en-US" b="1" u="sng" spc="405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u="sng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Times New Roman"/>
              </a:rPr>
              <a:t>Groups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different types of interest groups</a:t>
            </a:r>
          </a:p>
          <a:p>
            <a:pPr marL="457200" lvl="1" indent="0">
              <a:buNone/>
            </a:pPr>
            <a:r>
              <a:rPr lang="en-US" dirty="0" smtClean="0"/>
              <a:t>		1) Media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2) Lobbyists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3) Countervailing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8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Power</a:t>
            </a:r>
            <a:r>
              <a:rPr lang="en-US" b="1" i="1" spc="260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en-US" b="1" i="1" spc="5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f</a:t>
            </a:r>
            <a:r>
              <a:rPr lang="en-US" b="1" i="1" spc="230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the</a:t>
            </a:r>
            <a:r>
              <a:rPr lang="en-US" b="1" i="1" spc="70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smtClean="0">
                <a:solidFill>
                  <a:srgbClr val="3B3B3B"/>
                </a:solidFill>
                <a:effectLst/>
                <a:latin typeface="Times New Roman"/>
                <a:ea typeface="Calibri"/>
                <a:cs typeface="Times New Roman"/>
              </a:rPr>
              <a:t>media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520940" cy="357984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Media is sometimes seen as the fourth branch of </a:t>
            </a:r>
            <a:r>
              <a:rPr lang="en-US" dirty="0" smtClean="0"/>
              <a:t>power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They can influence public </a:t>
            </a:r>
            <a:r>
              <a:rPr lang="en-US" dirty="0" smtClean="0"/>
              <a:t>opinion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They can also benefit or harm political parties during </a:t>
            </a:r>
            <a:r>
              <a:rPr lang="en-US" dirty="0" smtClean="0"/>
              <a:t>elections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Some </a:t>
            </a:r>
            <a:r>
              <a:rPr lang="en-US" dirty="0" smtClean="0"/>
              <a:t>people wonder </a:t>
            </a:r>
            <a:r>
              <a:rPr lang="en-US" dirty="0"/>
              <a:t>if </a:t>
            </a:r>
            <a:r>
              <a:rPr lang="en-US" dirty="0" smtClean="0"/>
              <a:t>the media has </a:t>
            </a:r>
            <a:r>
              <a:rPr lang="en-US" dirty="0"/>
              <a:t>too much power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40728"/>
            <a:ext cx="3836893" cy="296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5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kern="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Lob</a:t>
            </a:r>
            <a:r>
              <a:rPr lang="en-US" b="1" i="1" kern="0" spc="18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b</a:t>
            </a:r>
            <a:r>
              <a:rPr lang="en-US" b="1" i="1" kern="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yists</a:t>
            </a:r>
            <a: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Lobbyists are people who join forces and work together in order to influence the </a:t>
            </a:r>
            <a:r>
              <a:rPr lang="en-US" dirty="0" smtClean="0"/>
              <a:t>government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Lobbying is regulated and all lobbyists must be </a:t>
            </a:r>
            <a:r>
              <a:rPr lang="en-US" dirty="0" smtClean="0"/>
              <a:t>registered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This is done so citizens know who is trying to influence the government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1" name="Picture 3" descr="C:\Users\35-student\AppData\Local\Microsoft\Windows\Temporary Internet Files\Content.IE5\8NK1JRPP\lobbyist-ch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7" y="3505200"/>
            <a:ext cx="34766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4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kern="0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Countervailing</a:t>
            </a:r>
            <a:r>
              <a:rPr lang="en-US" b="1" u="sng" kern="0" spc="405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kern="0" dirty="0" smtClean="0">
                <a:solidFill>
                  <a:srgbClr val="3B3B3B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Powers</a:t>
            </a:r>
            <a: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"/>
              </a:spcBef>
              <a:buClr>
                <a:srgbClr val="3B3B3B"/>
              </a:buClr>
              <a:buSzPts val="1500"/>
              <a:buNone/>
              <a:tabLst>
                <a:tab pos="164274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spc="1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pc="6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democracy</a:t>
            </a:r>
            <a:r>
              <a:rPr lang="en-US" spc="30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cit</a:t>
            </a:r>
            <a:r>
              <a:rPr lang="en-US" spc="1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zens</a:t>
            </a:r>
            <a:r>
              <a:rPr lang="en-US" spc="17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have</a:t>
            </a:r>
            <a:r>
              <a:rPr lang="en-US" spc="15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14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</a:t>
            </a:r>
            <a:r>
              <a:rPr lang="en-US" spc="20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20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challenge</a:t>
            </a:r>
            <a:r>
              <a:rPr lang="en-US" spc="17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20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state</a:t>
            </a:r>
          </a:p>
          <a:p>
            <a:pPr marL="0" lvl="0" indent="0">
              <a:spcBef>
                <a:spcPts val="100"/>
              </a:spcBef>
              <a:buClr>
                <a:srgbClr val="3B3B3B"/>
              </a:buClr>
              <a:buSzPts val="1500"/>
              <a:buNone/>
              <a:tabLst>
                <a:tab pos="1642745" algn="l"/>
              </a:tabLst>
            </a:pP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138430" lvl="0" indent="0">
              <a:lnSpc>
                <a:spcPct val="105000"/>
              </a:lnSpc>
              <a:spcBef>
                <a:spcPts val="95"/>
              </a:spcBef>
              <a:buClr>
                <a:srgbClr val="3B3B3B"/>
              </a:buClr>
              <a:buSzPts val="1500"/>
              <a:buNone/>
              <a:tabLst>
                <a:tab pos="1652270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Some</a:t>
            </a:r>
            <a:r>
              <a:rPr lang="en-US" spc="1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interest</a:t>
            </a:r>
            <a:r>
              <a:rPr lang="en-US" spc="19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groups</a:t>
            </a:r>
            <a:r>
              <a:rPr lang="en-US" spc="1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attempt</a:t>
            </a:r>
            <a:r>
              <a:rPr lang="en-US" spc="1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17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get</a:t>
            </a:r>
            <a:r>
              <a:rPr lang="en-US" spc="1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1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government</a:t>
            </a:r>
            <a:r>
              <a:rPr lang="en-US" spc="2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1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act</a:t>
            </a:r>
            <a:r>
              <a:rPr lang="en-US" spc="1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 their</a:t>
            </a:r>
            <a:r>
              <a:rPr lang="en-US" spc="3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interests.</a:t>
            </a:r>
          </a:p>
          <a:p>
            <a:pPr marL="0" marR="138430" lvl="0" indent="0">
              <a:lnSpc>
                <a:spcPct val="105000"/>
              </a:lnSpc>
              <a:spcBef>
                <a:spcPts val="95"/>
              </a:spcBef>
              <a:buClr>
                <a:srgbClr val="3B3B3B"/>
              </a:buClr>
              <a:buSzPts val="1500"/>
              <a:buNone/>
              <a:tabLst>
                <a:tab pos="1652270" algn="l"/>
              </a:tabLst>
            </a:pP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600710" lvl="0" indent="0">
              <a:lnSpc>
                <a:spcPct val="105000"/>
              </a:lnSpc>
              <a:spcBef>
                <a:spcPts val="25"/>
              </a:spcBef>
              <a:buClr>
                <a:srgbClr val="3B3B3B"/>
              </a:buClr>
              <a:buSzPts val="1500"/>
              <a:buNone/>
              <a:tabLst>
                <a:tab pos="164274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They</a:t>
            </a:r>
            <a:r>
              <a:rPr lang="en-US" spc="23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exert</a:t>
            </a:r>
            <a:r>
              <a:rPr lang="en-US" spc="1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pressure</a:t>
            </a:r>
            <a:r>
              <a:rPr lang="en-US" spc="31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by</a:t>
            </a:r>
            <a:r>
              <a:rPr lang="en-US" spc="21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granting</a:t>
            </a:r>
            <a:r>
              <a:rPr lang="en-US" spc="2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spc="1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denying</a:t>
            </a:r>
            <a:r>
              <a:rPr lang="en-US" spc="29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support,</a:t>
            </a:r>
            <a:r>
              <a:rPr lang="en-US" spc="1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or pointing</a:t>
            </a:r>
            <a:r>
              <a:rPr lang="en-US" spc="13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out</a:t>
            </a:r>
            <a:r>
              <a:rPr lang="en-US" spc="1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1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njustice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18770" marR="600710" indent="0">
              <a:lnSpc>
                <a:spcPct val="105000"/>
              </a:lnSpc>
              <a:spcBef>
                <a:spcPts val="25"/>
              </a:spcBef>
              <a:spcAft>
                <a:spcPts val="0"/>
              </a:spcAft>
              <a:buNone/>
              <a:tabLst>
                <a:tab pos="1642745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marL="0" marR="85090" lvl="0" indent="0">
              <a:lnSpc>
                <a:spcPct val="105000"/>
              </a:lnSpc>
              <a:spcBef>
                <a:spcPts val="0"/>
              </a:spcBef>
              <a:buClr>
                <a:srgbClr val="3B3B3B"/>
              </a:buClr>
              <a:buSzPts val="1500"/>
              <a:buNone/>
              <a:tabLst>
                <a:tab pos="164274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Though</a:t>
            </a:r>
            <a:r>
              <a:rPr lang="en-US" spc="14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they</a:t>
            </a:r>
            <a:r>
              <a:rPr lang="en-US" spc="2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do</a:t>
            </a:r>
            <a:r>
              <a:rPr lang="en-US" spc="4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not</a:t>
            </a:r>
            <a:r>
              <a:rPr lang="en-US" spc="13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hold</a:t>
            </a:r>
            <a:r>
              <a:rPr lang="en-US" spc="10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power, </a:t>
            </a:r>
            <a:r>
              <a:rPr lang="en-US" spc="1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they</a:t>
            </a:r>
            <a:r>
              <a:rPr lang="en-US" spc="1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can</a:t>
            </a:r>
            <a:r>
              <a:rPr lang="en-US" spc="1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affect</a:t>
            </a:r>
            <a:r>
              <a:rPr lang="en-US" spc="5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power</a:t>
            </a:r>
            <a:r>
              <a:rPr lang="en-US" spc="2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spc="20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its uses</a:t>
            </a:r>
          </a:p>
          <a:p>
            <a:pPr marR="85090" lvl="0">
              <a:lnSpc>
                <a:spcPct val="105000"/>
              </a:lnSpc>
              <a:spcBef>
                <a:spcPts val="0"/>
              </a:spcBef>
              <a:buClr>
                <a:srgbClr val="3B3B3B"/>
              </a:buClr>
              <a:buSzPts val="1500"/>
              <a:buFont typeface="Times New Roman"/>
              <a:buAutoNum type="arabicParenR"/>
              <a:tabLst>
                <a:tab pos="1642745" algn="l"/>
              </a:tabLst>
            </a:pP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688340" lvl="0" indent="0">
              <a:lnSpc>
                <a:spcPct val="105000"/>
              </a:lnSpc>
              <a:spcBef>
                <a:spcPts val="0"/>
              </a:spcBef>
              <a:buClr>
                <a:srgbClr val="3B3B3B"/>
              </a:buClr>
              <a:buSzPts val="1500"/>
              <a:buNone/>
              <a:tabLst>
                <a:tab pos="1642745" algn="l"/>
              </a:tabLst>
            </a:pP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These</a:t>
            </a:r>
            <a:r>
              <a:rPr lang="en-US" spc="2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countervai</a:t>
            </a:r>
            <a:r>
              <a:rPr lang="en-US" spc="3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l</a:t>
            </a:r>
            <a:r>
              <a:rPr lang="en-US" spc="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ing</a:t>
            </a:r>
            <a:r>
              <a:rPr lang="en-US" spc="16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forces</a:t>
            </a:r>
            <a:r>
              <a:rPr lang="en-US" spc="1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have</a:t>
            </a:r>
            <a:r>
              <a:rPr lang="en-US" spc="23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created</a:t>
            </a:r>
            <a:r>
              <a:rPr lang="en-US" spc="1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many</a:t>
            </a:r>
            <a:r>
              <a:rPr lang="en-US" spc="29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social</a:t>
            </a:r>
            <a:r>
              <a:rPr lang="en-US" spc="11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programs</a:t>
            </a:r>
            <a:r>
              <a:rPr lang="en-US" spc="27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8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pc="5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en-US" spc="12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130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last</a:t>
            </a:r>
            <a:r>
              <a:rPr lang="en-US" spc="125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B3B3B"/>
                </a:solidFill>
                <a:effectLst/>
                <a:latin typeface="Times New Roman"/>
                <a:ea typeface="Times New Roman"/>
                <a:cs typeface="Times New Roman"/>
              </a:rPr>
              <a:t>century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54311"/>
            <a:ext cx="75438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9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</TotalTime>
  <Words>240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Overview:  Power and Countervailing Power </vt:lpstr>
      <vt:lpstr>                       Shared Power </vt:lpstr>
      <vt:lpstr>Quebec's Political Power   </vt:lpstr>
      <vt:lpstr>Interest Groups </vt:lpstr>
      <vt:lpstr>Power of the media </vt:lpstr>
      <vt:lpstr>Lobbyists </vt:lpstr>
      <vt:lpstr>Countervailing Powers 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 Power and Countervailing Power</dc:title>
  <dc:creator>35-student</dc:creator>
  <cp:lastModifiedBy>35-student</cp:lastModifiedBy>
  <cp:revision>5</cp:revision>
  <dcterms:created xsi:type="dcterms:W3CDTF">2015-09-24T18:00:01Z</dcterms:created>
  <dcterms:modified xsi:type="dcterms:W3CDTF">2015-09-28T16:41:14Z</dcterms:modified>
</cp:coreProperties>
</file>