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50778CB-A319-49A4-A9DA-CB1E603D97E1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217A-78A2-4D17-9B2A-9F1674D129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78CB-A319-49A4-A9DA-CB1E603D97E1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217A-78A2-4D17-9B2A-9F1674D129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78CB-A319-49A4-A9DA-CB1E603D97E1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217A-78A2-4D17-9B2A-9F1674D129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78CB-A319-49A4-A9DA-CB1E603D97E1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217A-78A2-4D17-9B2A-9F1674D129D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78CB-A319-49A4-A9DA-CB1E603D97E1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217A-78A2-4D17-9B2A-9F1674D129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78CB-A319-49A4-A9DA-CB1E603D97E1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217A-78A2-4D17-9B2A-9F1674D129D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78CB-A319-49A4-A9DA-CB1E603D97E1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217A-78A2-4D17-9B2A-9F1674D129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78CB-A319-49A4-A9DA-CB1E603D97E1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217A-78A2-4D17-9B2A-9F1674D129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78CB-A319-49A4-A9DA-CB1E603D97E1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217A-78A2-4D17-9B2A-9F1674D129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78CB-A319-49A4-A9DA-CB1E603D97E1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217A-78A2-4D17-9B2A-9F1674D129D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78CB-A319-49A4-A9DA-CB1E603D97E1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C217A-78A2-4D17-9B2A-9F1674D129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50778CB-A319-49A4-A9DA-CB1E603D97E1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B7C217A-78A2-4D17-9B2A-9F1674D129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371600"/>
            <a:ext cx="6400800" cy="685800"/>
          </a:xfrm>
        </p:spPr>
        <p:txBody>
          <a:bodyPr/>
          <a:lstStyle/>
          <a:p>
            <a:r>
              <a:rPr lang="en-US" dirty="0" smtClean="0"/>
              <a:t>Vocabulary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Population</a:t>
            </a:r>
            <a:r>
              <a:rPr lang="en-US" dirty="0"/>
              <a:t>: all </a:t>
            </a:r>
            <a:r>
              <a:rPr lang="en-US" dirty="0" smtClean="0"/>
              <a:t>people that  </a:t>
            </a:r>
            <a:r>
              <a:rPr lang="en-US" dirty="0"/>
              <a:t>share </a:t>
            </a:r>
            <a:r>
              <a:rPr lang="en-US" dirty="0" smtClean="0"/>
              <a:t>a </a:t>
            </a:r>
            <a:r>
              <a:rPr lang="en-US" dirty="0" smtClean="0"/>
              <a:t>territory, the study of population concerns distribution, growth and </a:t>
            </a:r>
            <a:r>
              <a:rPr lang="en-US" dirty="0" err="1" smtClean="0"/>
              <a:t>pluriculturality</a:t>
            </a:r>
            <a:endParaRPr lang="en-US" dirty="0" smtClean="0"/>
          </a:p>
          <a:p>
            <a:r>
              <a:rPr lang="en-US" dirty="0" smtClean="0"/>
              <a:t>Population Distribution: where people live</a:t>
            </a:r>
            <a:endParaRPr lang="en-US" dirty="0"/>
          </a:p>
          <a:p>
            <a:r>
              <a:rPr lang="en-US" dirty="0"/>
              <a:t>Growth</a:t>
            </a:r>
            <a:r>
              <a:rPr lang="en-US" dirty="0" smtClean="0"/>
              <a:t>: increase and decrease of the </a:t>
            </a:r>
            <a:r>
              <a:rPr lang="en-US" dirty="0" smtClean="0"/>
              <a:t>population, studied through natural increase and migration flows</a:t>
            </a:r>
            <a:endParaRPr lang="en-US" dirty="0"/>
          </a:p>
          <a:p>
            <a:r>
              <a:rPr lang="en-US" dirty="0" smtClean="0"/>
              <a:t>Demographic/demography:  </a:t>
            </a:r>
            <a:r>
              <a:rPr lang="en-US" dirty="0" smtClean="0"/>
              <a:t>study of </a:t>
            </a:r>
            <a:r>
              <a:rPr lang="en-US" dirty="0" smtClean="0"/>
              <a:t>population </a:t>
            </a:r>
          </a:p>
        </p:txBody>
      </p:sp>
      <p:pic>
        <p:nvPicPr>
          <p:cNvPr id="1028" name="Picture 4" descr="C:\Users\35-student\AppData\Local\Microsoft\Windows\Temporary Internet Files\Content.IE5\YN61L37U\7851395464_3239e6292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613688" cy="15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9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Vocabulary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6400800" cy="4114800"/>
          </a:xfrm>
        </p:spPr>
        <p:txBody>
          <a:bodyPr/>
          <a:lstStyle/>
          <a:p>
            <a:r>
              <a:rPr lang="en-US" dirty="0"/>
              <a:t>Migration Flows: the movement of people within a territory or between </a:t>
            </a:r>
            <a:r>
              <a:rPr lang="en-US" dirty="0" smtClean="0"/>
              <a:t>territories</a:t>
            </a:r>
          </a:p>
          <a:p>
            <a:r>
              <a:rPr lang="en-US" dirty="0" err="1" smtClean="0"/>
              <a:t>Pluriculturality</a:t>
            </a:r>
            <a:r>
              <a:rPr lang="en-US" dirty="0" smtClean="0"/>
              <a:t> is the interaction between cultures within a population</a:t>
            </a:r>
          </a:p>
          <a:p>
            <a:r>
              <a:rPr lang="en-US" dirty="0" smtClean="0"/>
              <a:t>Identity: how a persons identifies themselves along culture or ideological lines</a:t>
            </a:r>
          </a:p>
          <a:p>
            <a:r>
              <a:rPr lang="en-US" dirty="0" smtClean="0"/>
              <a:t>Belonging: is the amount a persons belongs to the society in which they reside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76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ea typeface="Calibri"/>
                <a:cs typeface="Times New Roman"/>
              </a:rPr>
              <a:t>Distribution </a:t>
            </a:r>
            <a:r>
              <a:rPr lang="en-US" dirty="0">
                <a:ea typeface="Calibri"/>
                <a:cs typeface="Times New Roman"/>
              </a:rPr>
              <a:t/>
            </a:r>
            <a:br>
              <a:rPr lang="en-US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Quebec’s population is spread out (sparsely </a:t>
            </a:r>
            <a:r>
              <a:rPr lang="en-US" dirty="0" smtClean="0">
                <a:ea typeface="Calibri"/>
                <a:cs typeface="Times New Roman"/>
              </a:rPr>
              <a:t>populated)</a:t>
            </a:r>
          </a:p>
          <a:p>
            <a:pPr marL="0" marR="0" indent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ea typeface="Calibri"/>
                <a:cs typeface="Times New Roman"/>
              </a:rPr>
              <a:t>We mostly live in cities</a:t>
            </a:r>
          </a:p>
          <a:p>
            <a:pPr marL="0" marR="0" indent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ea typeface="Calibri"/>
                <a:cs typeface="Times New Roman"/>
              </a:rPr>
              <a:t>Near </a:t>
            </a:r>
            <a:r>
              <a:rPr lang="en-US" dirty="0">
                <a:ea typeface="Calibri"/>
                <a:cs typeface="Times New Roman"/>
              </a:rPr>
              <a:t>USA border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ea typeface="Calibri"/>
                <a:cs typeface="Times New Roman"/>
              </a:rPr>
              <a:t>   Live </a:t>
            </a:r>
            <a:r>
              <a:rPr lang="en-US" dirty="0">
                <a:ea typeface="Calibri"/>
                <a:cs typeface="Times New Roman"/>
              </a:rPr>
              <a:t>near water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7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ea typeface="Calibri"/>
                <a:cs typeface="Times New Roman"/>
              </a:rPr>
              <a:t>Pop </a:t>
            </a:r>
            <a:r>
              <a:rPr lang="en-US" b="1" u="sng" dirty="0" smtClean="0">
                <a:ea typeface="Calibri"/>
                <a:cs typeface="Times New Roman"/>
              </a:rPr>
              <a:t>Measurement PT 1</a:t>
            </a:r>
            <a:r>
              <a:rPr lang="en-US" dirty="0">
                <a:ea typeface="Calibri"/>
                <a:cs typeface="Times New Roman"/>
              </a:rPr>
              <a:t/>
            </a:r>
            <a:br>
              <a:rPr lang="en-US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6400800" cy="4114801"/>
          </a:xfrm>
        </p:spPr>
        <p:txBody>
          <a:bodyPr>
            <a:normAutofit fontScale="47500" lnSpcReduction="20000"/>
          </a:bodyPr>
          <a:lstStyle/>
          <a:p>
            <a:pPr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i="1" dirty="0">
                <a:ea typeface="Calibri"/>
                <a:cs typeface="Times New Roman"/>
              </a:rPr>
              <a:t>	</a:t>
            </a:r>
            <a:r>
              <a:rPr lang="en-US" sz="3700" i="1" u="sng" dirty="0">
                <a:ea typeface="Calibri"/>
                <a:cs typeface="Times New Roman"/>
              </a:rPr>
              <a:t>Natural Growth</a:t>
            </a:r>
            <a:endParaRPr lang="en-US" sz="37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3700" dirty="0">
                <a:ea typeface="Calibri"/>
                <a:cs typeface="Times New Roman"/>
              </a:rPr>
              <a:t>Natural Growth = births minus deaths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700" dirty="0">
                <a:ea typeface="Calibri"/>
                <a:cs typeface="Times New Roman"/>
              </a:rPr>
              <a:t>If births are higher </a:t>
            </a:r>
            <a:r>
              <a:rPr lang="en-US" sz="3700" dirty="0" smtClean="0">
                <a:ea typeface="Calibri"/>
                <a:cs typeface="Times New Roman"/>
              </a:rPr>
              <a:t>than </a:t>
            </a:r>
            <a:r>
              <a:rPr lang="en-US" sz="3700" dirty="0" smtClean="0">
                <a:ea typeface="Calibri"/>
                <a:cs typeface="Times New Roman"/>
              </a:rPr>
              <a:t>deaths </a:t>
            </a:r>
            <a:r>
              <a:rPr lang="en-US" sz="3700" dirty="0" smtClean="0">
                <a:ea typeface="Calibri"/>
                <a:cs typeface="Times New Roman"/>
              </a:rPr>
              <a:t>population </a:t>
            </a:r>
            <a:r>
              <a:rPr lang="en-US" sz="3700" dirty="0">
                <a:ea typeface="Calibri"/>
                <a:cs typeface="Times New Roman"/>
              </a:rPr>
              <a:t>goes up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700" dirty="0">
                <a:ea typeface="Calibri"/>
                <a:cs typeface="Times New Roman"/>
              </a:rPr>
              <a:t>If </a:t>
            </a:r>
            <a:r>
              <a:rPr lang="en-US" sz="3700" dirty="0" smtClean="0">
                <a:ea typeface="Calibri"/>
                <a:cs typeface="Times New Roman"/>
              </a:rPr>
              <a:t>births are lower than deaths population  </a:t>
            </a:r>
            <a:r>
              <a:rPr lang="en-US" sz="3700" dirty="0">
                <a:ea typeface="Calibri"/>
                <a:cs typeface="Times New Roman"/>
              </a:rPr>
              <a:t>goes down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700" dirty="0" smtClean="0">
                <a:ea typeface="Calibri"/>
                <a:cs typeface="Times New Roman"/>
              </a:rPr>
              <a:t>Thus, we can </a:t>
            </a:r>
            <a:r>
              <a:rPr lang="en-US" sz="3700" dirty="0">
                <a:ea typeface="Calibri"/>
                <a:cs typeface="Times New Roman"/>
              </a:rPr>
              <a:t>have </a:t>
            </a:r>
            <a:r>
              <a:rPr lang="en-US" sz="3700" dirty="0" smtClean="0">
                <a:ea typeface="Calibri"/>
                <a:cs typeface="Times New Roman"/>
              </a:rPr>
              <a:t>a negative </a:t>
            </a:r>
            <a:r>
              <a:rPr lang="en-US" sz="3700" dirty="0" smtClean="0">
                <a:ea typeface="Calibri"/>
                <a:cs typeface="Times New Roman"/>
              </a:rPr>
              <a:t>growth</a:t>
            </a:r>
            <a:r>
              <a:rPr lang="en-US" sz="3700" dirty="0">
                <a:ea typeface="Calibri"/>
                <a:cs typeface="Times New Roman"/>
              </a:rPr>
              <a:t> 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700" dirty="0" smtClean="0">
                <a:ea typeface="Calibri"/>
                <a:cs typeface="Times New Roman"/>
              </a:rPr>
              <a:t>2)  Quebec </a:t>
            </a:r>
            <a:r>
              <a:rPr lang="en-US" sz="3700" dirty="0">
                <a:ea typeface="Calibri"/>
                <a:cs typeface="Times New Roman"/>
              </a:rPr>
              <a:t>has </a:t>
            </a:r>
            <a:r>
              <a:rPr lang="en-US" sz="3700" dirty="0" smtClean="0">
                <a:ea typeface="Calibri"/>
                <a:cs typeface="Times New Roman"/>
              </a:rPr>
              <a:t>a low </a:t>
            </a:r>
            <a:r>
              <a:rPr lang="en-US" sz="3700" dirty="0">
                <a:ea typeface="Calibri"/>
                <a:cs typeface="Times New Roman"/>
              </a:rPr>
              <a:t>fertility rate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700" dirty="0">
                <a:ea typeface="Calibri"/>
                <a:cs typeface="Times New Roman"/>
              </a:rPr>
              <a:t>To renew </a:t>
            </a:r>
            <a:r>
              <a:rPr lang="en-US" sz="3700" dirty="0" smtClean="0">
                <a:ea typeface="Calibri"/>
                <a:cs typeface="Times New Roman"/>
              </a:rPr>
              <a:t>the population the </a:t>
            </a:r>
            <a:r>
              <a:rPr lang="en-US" sz="3700" dirty="0">
                <a:ea typeface="Calibri"/>
                <a:cs typeface="Times New Roman"/>
              </a:rPr>
              <a:t>fertility rate should be higher than </a:t>
            </a:r>
            <a:r>
              <a:rPr lang="en-US" sz="3700" dirty="0" smtClean="0">
                <a:ea typeface="Calibri"/>
                <a:cs typeface="Times New Roman"/>
              </a:rPr>
              <a:t>2</a:t>
            </a:r>
          </a:p>
          <a:p>
            <a:pPr marL="18288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700" dirty="0" smtClean="0"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700" dirty="0" smtClean="0">
                <a:ea typeface="Calibri"/>
                <a:cs typeface="Times New Roman"/>
              </a:rPr>
              <a:t>Since Quebec’s fertility rate is lower than two we are not replacing our population</a:t>
            </a:r>
            <a:endParaRPr lang="en-US" sz="3700" dirty="0">
              <a:ea typeface="Calibri"/>
              <a:cs typeface="Times New Roman"/>
            </a:endParaRPr>
          </a:p>
          <a:p>
            <a:pPr marL="11430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dirty="0">
                <a:ea typeface="Calibri"/>
                <a:cs typeface="Times New Roman"/>
              </a:rPr>
              <a:t> </a:t>
            </a:r>
          </a:p>
          <a:p>
            <a:pPr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700" dirty="0" smtClean="0">
                <a:ea typeface="Calibri"/>
                <a:cs typeface="Times New Roman"/>
              </a:rPr>
              <a:t>3)  Quebec has an aging population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700" dirty="0" smtClean="0">
                <a:ea typeface="Calibri"/>
                <a:cs typeface="Times New Roman"/>
              </a:rPr>
              <a:t>This </a:t>
            </a:r>
            <a:r>
              <a:rPr lang="en-US" sz="3700" dirty="0">
                <a:ea typeface="Calibri"/>
                <a:cs typeface="Times New Roman"/>
              </a:rPr>
              <a:t>causes population issues and population to go </a:t>
            </a:r>
            <a:r>
              <a:rPr lang="en-US" sz="3700" dirty="0" smtClean="0">
                <a:ea typeface="Calibri"/>
                <a:cs typeface="Times New Roman"/>
              </a:rPr>
              <a:t>down</a:t>
            </a:r>
            <a:endParaRPr lang="en-US" sz="37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833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ea typeface="Calibri"/>
                <a:cs typeface="Times New Roman"/>
              </a:rPr>
              <a:t>Pop Measurement PT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6400800" cy="3429001"/>
          </a:xfrm>
        </p:spPr>
        <p:txBody>
          <a:bodyPr>
            <a:normAutofit fontScale="25000" lnSpcReduction="20000"/>
          </a:bodyPr>
          <a:lstStyle/>
          <a:p>
            <a:r>
              <a:rPr lang="en-US" sz="5600" i="1" u="sng" dirty="0"/>
              <a:t>Migration flows</a:t>
            </a:r>
            <a:endParaRPr lang="en-US" sz="5600" dirty="0"/>
          </a:p>
          <a:p>
            <a:pPr marL="0" lvl="0" indent="0">
              <a:buNone/>
            </a:pPr>
            <a:r>
              <a:rPr lang="en-US" sz="5600" dirty="0" smtClean="0"/>
              <a:t>1) Migration</a:t>
            </a:r>
            <a:r>
              <a:rPr lang="en-US" sz="5600" dirty="0"/>
              <a:t>= moving from one place to another (immigration </a:t>
            </a:r>
            <a:r>
              <a:rPr lang="en-US" sz="5600" dirty="0" smtClean="0"/>
              <a:t>= in</a:t>
            </a:r>
            <a:r>
              <a:rPr lang="en-US" sz="5600" dirty="0"/>
              <a:t>, emigration=exit)</a:t>
            </a:r>
          </a:p>
          <a:p>
            <a:r>
              <a:rPr lang="en-US" sz="5600" dirty="0"/>
              <a:t>Helps </a:t>
            </a:r>
            <a:r>
              <a:rPr lang="en-US" sz="5600" dirty="0" smtClean="0"/>
              <a:t>to fix Quebec’s population </a:t>
            </a:r>
            <a:r>
              <a:rPr lang="en-US" sz="5600" dirty="0"/>
              <a:t>problems</a:t>
            </a:r>
          </a:p>
          <a:p>
            <a:r>
              <a:rPr lang="en-US" sz="5600" dirty="0"/>
              <a:t>Increases work </a:t>
            </a:r>
            <a:r>
              <a:rPr lang="en-US" sz="5600" dirty="0" smtClean="0"/>
              <a:t>force</a:t>
            </a:r>
          </a:p>
          <a:p>
            <a:pPr indent="0">
              <a:buNone/>
            </a:pPr>
            <a:endParaRPr lang="en-US" sz="5600" dirty="0"/>
          </a:p>
          <a:p>
            <a:pPr marL="0" lvl="0" indent="0">
              <a:buNone/>
            </a:pPr>
            <a:r>
              <a:rPr lang="en-US" sz="5600" dirty="0" smtClean="0"/>
              <a:t>2) Immigration </a:t>
            </a:r>
            <a:r>
              <a:rPr lang="en-US" sz="5600" dirty="0"/>
              <a:t>is controlled by federal and provincial government</a:t>
            </a:r>
          </a:p>
          <a:p>
            <a:pPr indent="0">
              <a:buNone/>
            </a:pPr>
            <a:endParaRPr lang="en-US" sz="5600" dirty="0"/>
          </a:p>
          <a:p>
            <a:pPr marL="0" lvl="0" indent="0">
              <a:buNone/>
            </a:pPr>
            <a:r>
              <a:rPr lang="en-US" sz="5600" dirty="0" smtClean="0"/>
              <a:t>3) Migration </a:t>
            </a:r>
            <a:r>
              <a:rPr lang="en-US" sz="5600" dirty="0"/>
              <a:t>is connected to economic, political or social ideas</a:t>
            </a:r>
          </a:p>
          <a:p>
            <a:r>
              <a:rPr lang="en-US" sz="5600" dirty="0"/>
              <a:t>People migrate within Quebec or leave the province every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6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ea typeface="Calibri"/>
                <a:cs typeface="Times New Roman"/>
              </a:rPr>
              <a:t>Pluriculturality</a:t>
            </a:r>
            <a:r>
              <a:rPr lang="en-US" dirty="0">
                <a:ea typeface="Calibri"/>
                <a:cs typeface="Times New Roman"/>
              </a:rPr>
              <a:t/>
            </a:r>
            <a:br>
              <a:rPr lang="en-US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Pluriculturality is relationship of different cultures in a </a:t>
            </a:r>
            <a:r>
              <a:rPr lang="en-US" dirty="0" smtClean="0">
                <a:ea typeface="Calibri"/>
                <a:cs typeface="Times New Roman"/>
              </a:rPr>
              <a:t>society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Gives Quebec a distinct </a:t>
            </a:r>
            <a:r>
              <a:rPr lang="en-US" dirty="0" smtClean="0">
                <a:ea typeface="Calibri"/>
                <a:cs typeface="Times New Roman"/>
              </a:rPr>
              <a:t>character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Raises questions of identity and belonging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32</TotalTime>
  <Words>211</Words>
  <Application>Microsoft Office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Wingdings</vt:lpstr>
      <vt:lpstr>Couture</vt:lpstr>
      <vt:lpstr>Population</vt:lpstr>
      <vt:lpstr>Vocabulary Section</vt:lpstr>
      <vt:lpstr>Vocabulary Continued</vt:lpstr>
      <vt:lpstr>Distribution  </vt:lpstr>
      <vt:lpstr>Pop Measurement PT 1 </vt:lpstr>
      <vt:lpstr>Pop Measurement PT 2</vt:lpstr>
      <vt:lpstr>Pluriculturality </vt:lpstr>
    </vt:vector>
  </TitlesOfParts>
  <Company>RSB-SCCM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Notes</dc:title>
  <dc:creator>35-student</dc:creator>
  <cp:lastModifiedBy>Anthony Andreoli</cp:lastModifiedBy>
  <cp:revision>5</cp:revision>
  <dcterms:created xsi:type="dcterms:W3CDTF">2015-09-14T15:25:13Z</dcterms:created>
  <dcterms:modified xsi:type="dcterms:W3CDTF">2017-09-08T17:56:00Z</dcterms:modified>
</cp:coreProperties>
</file>