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8" r:id="rId10"/>
    <p:sldId id="269" r:id="rId11"/>
    <p:sldId id="263" r:id="rId12"/>
    <p:sldId id="264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Post-Confederation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1797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0"/>
            <a:ext cx="10666412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Attempts to Assimilate the First 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500" y="736600"/>
            <a:ext cx="10388600" cy="6121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the 19</a:t>
            </a:r>
            <a:r>
              <a:rPr lang="en-US" baseline="30000" dirty="0" smtClean="0"/>
              <a:t>th</a:t>
            </a:r>
            <a:r>
              <a:rPr lang="en-US" dirty="0" smtClean="0"/>
              <a:t> centuries Europeans and Canadians believed their culture to be superior to that of the natives</a:t>
            </a:r>
          </a:p>
          <a:p>
            <a:r>
              <a:rPr lang="en-US" dirty="0" smtClean="0"/>
              <a:t>They undertook assimilating this culture in three areas</a:t>
            </a:r>
          </a:p>
          <a:p>
            <a:endParaRPr lang="en-US" dirty="0"/>
          </a:p>
          <a:p>
            <a:pPr>
              <a:buAutoNum type="arabicParenR"/>
            </a:pPr>
            <a:r>
              <a:rPr lang="en-US" sz="1900" b="1" u="sng" dirty="0" smtClean="0"/>
              <a:t>Catholic and Protestant missions: </a:t>
            </a:r>
            <a:r>
              <a:rPr lang="en-US" dirty="0" smtClean="0"/>
              <a:t>They believed in evangelizing or civilizing the Natives through their teachings</a:t>
            </a:r>
          </a:p>
          <a:p>
            <a:pPr>
              <a:buAutoNum type="arabicParenR"/>
            </a:pPr>
            <a:endParaRPr lang="en-US" dirty="0"/>
          </a:p>
          <a:p>
            <a:pPr>
              <a:buAutoNum type="arabicParenR"/>
            </a:pPr>
            <a:r>
              <a:rPr lang="en-US" sz="1900" b="1" u="sng" dirty="0" smtClean="0"/>
              <a:t>Indian </a:t>
            </a:r>
            <a:r>
              <a:rPr lang="en-US" sz="1900" b="1" u="sng" dirty="0"/>
              <a:t>R</a:t>
            </a:r>
            <a:r>
              <a:rPr lang="en-US" sz="1900" b="1" u="sng" dirty="0" smtClean="0"/>
              <a:t>esidential Schools: </a:t>
            </a:r>
          </a:p>
          <a:p>
            <a:pPr marL="0" indent="0">
              <a:buNone/>
            </a:pPr>
            <a:r>
              <a:rPr lang="en-US" dirty="0" smtClean="0"/>
              <a:t>Followed the motto of “killing the Amerindian in the child.”</a:t>
            </a:r>
          </a:p>
          <a:p>
            <a:pPr marL="0" indent="0">
              <a:buNone/>
            </a:pPr>
            <a:r>
              <a:rPr lang="en-US" dirty="0" smtClean="0"/>
              <a:t>The Children were removed from their parents and taught western values and language so they would abandon their own languages, beliefs and customs. </a:t>
            </a:r>
            <a:r>
              <a:rPr lang="en-US" dirty="0"/>
              <a:t> </a:t>
            </a:r>
            <a:r>
              <a:rPr lang="en-US" dirty="0" smtClean="0"/>
              <a:t>Many children were physically and sexually abused through this system.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900" b="1" u="sng" dirty="0" smtClean="0"/>
              <a:t>3) Imposition of Band councils: </a:t>
            </a:r>
            <a:r>
              <a:rPr lang="en-US" dirty="0" smtClean="0"/>
              <a:t>Wanting to create a system similar to municipal governments for the Amerindians they sought to replace traditional chiefs with Band councils which had limited power.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1869 these band councils were adopted through An Act for the Gradual enfranchisement of the Indians law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All laws controlling the Amerindians and supporting the above institutions were collected into the Indian Act in 1876</a:t>
            </a:r>
          </a:p>
        </p:txBody>
      </p:sp>
    </p:spTree>
    <p:extLst>
      <p:ext uri="{BB962C8B-B14F-4D97-AF65-F5344CB8AC3E}">
        <p14:creationId xmlns:p14="http://schemas.microsoft.com/office/powerpoint/2010/main" val="60635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What are federal </a:t>
            </a:r>
            <a:r>
              <a:rPr lang="en-US" b="1" dirty="0"/>
              <a:t>- </a:t>
            </a:r>
            <a:r>
              <a:rPr lang="en-US" b="1" i="1" dirty="0"/>
              <a:t>provincial relations </a:t>
            </a:r>
            <a:r>
              <a:rPr lang="en-US" i="1" dirty="0"/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08100"/>
            <a:ext cx="8915400" cy="5422900"/>
          </a:xfrm>
        </p:spPr>
        <p:txBody>
          <a:bodyPr/>
          <a:lstStyle/>
          <a:p>
            <a:r>
              <a:rPr lang="en-US" dirty="0"/>
              <a:t>The relationship between federal and provincial governments began with the passage of the British North America Act  in 1867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eaLnBrk="0" hangingPunct="0"/>
            <a:r>
              <a:rPr lang="en-US" dirty="0"/>
              <a:t>Canada's first prime minister, John A.  Macdonald,  </a:t>
            </a:r>
            <a:r>
              <a:rPr lang="en-US" dirty="0" smtClean="0"/>
              <a:t>believed in </a:t>
            </a:r>
            <a:r>
              <a:rPr lang="en-US" dirty="0"/>
              <a:t>a strong centralized government where the federal government  would  have the important powers</a:t>
            </a:r>
            <a:r>
              <a:rPr lang="en-US" dirty="0" smtClean="0"/>
              <a:t>.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However, provincial premiers such as </a:t>
            </a:r>
            <a:r>
              <a:rPr lang="en-US" b="1" dirty="0"/>
              <a:t>Oliver </a:t>
            </a:r>
            <a:r>
              <a:rPr lang="en-US" b="1" dirty="0" err="1"/>
              <a:t>Mowat</a:t>
            </a:r>
            <a:r>
              <a:rPr lang="en-US" b="1" dirty="0"/>
              <a:t> </a:t>
            </a:r>
            <a:r>
              <a:rPr lang="en-US" dirty="0"/>
              <a:t>of Ontario and </a:t>
            </a:r>
            <a:r>
              <a:rPr lang="en-US" b="1" dirty="0" err="1"/>
              <a:t>Honore</a:t>
            </a:r>
            <a:r>
              <a:rPr lang="en-US" b="1" dirty="0"/>
              <a:t> Mercier </a:t>
            </a:r>
            <a:r>
              <a:rPr lang="en-US" dirty="0"/>
              <a:t>of Quebec became increasingly concerned about federal interference in </a:t>
            </a:r>
            <a:r>
              <a:rPr lang="en-US" dirty="0" smtClean="0"/>
              <a:t>provincial jurisdiction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The federal government found itself embroiled in problem after problem with the provinces in particularly over the </a:t>
            </a:r>
            <a:r>
              <a:rPr lang="en-US" b="1" dirty="0"/>
              <a:t>disallowance </a:t>
            </a:r>
            <a:r>
              <a:rPr lang="en-US" dirty="0"/>
              <a:t>of provincial laws which the federal government thought were detrimental to the welfare of the country as a whole.</a:t>
            </a:r>
          </a:p>
          <a:p>
            <a:pPr eaLnBrk="0" hangingPunct="0"/>
            <a:endParaRPr lang="en-US" dirty="0" smtClean="0"/>
          </a:p>
          <a:p>
            <a:pPr eaLnBrk="0" hangingPunct="0"/>
            <a:endParaRPr lang="en-US" dirty="0"/>
          </a:p>
          <a:p>
            <a:pPr eaLnBrk="0" hangingPunct="0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4456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Quebec’s reaction to the Federal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21200"/>
          </a:xfrm>
        </p:spPr>
        <p:txBody>
          <a:bodyPr>
            <a:normAutofit fontScale="85000" lnSpcReduction="20000"/>
          </a:bodyPr>
          <a:lstStyle/>
          <a:p>
            <a:pPr eaLnBrk="0" hangingPunct="0"/>
            <a:r>
              <a:rPr lang="en-US" sz="2400" dirty="0"/>
              <a:t>Premier Mercier of Quebec made provincial </a:t>
            </a:r>
            <a:r>
              <a:rPr lang="en-US" sz="2400" dirty="0" smtClean="0"/>
              <a:t>rights and </a:t>
            </a:r>
            <a:r>
              <a:rPr lang="en-US" sz="2400" b="1" dirty="0" smtClean="0"/>
              <a:t>autonomy  </a:t>
            </a:r>
            <a:r>
              <a:rPr lang="en-US" sz="2400" dirty="0"/>
              <a:t>an important issue in </a:t>
            </a:r>
            <a:r>
              <a:rPr lang="en-US" sz="2400" dirty="0" smtClean="0"/>
              <a:t>Quebec, this was the beginning of a growth in French nationalism.</a:t>
            </a:r>
          </a:p>
          <a:p>
            <a:pPr eaLnBrk="0" hangingPunct="0"/>
            <a:endParaRPr lang="en-US" sz="2400" dirty="0"/>
          </a:p>
          <a:p>
            <a:pPr eaLnBrk="0" hangingPunct="0"/>
            <a:r>
              <a:rPr lang="en-US" sz="2400" dirty="0" smtClean="0"/>
              <a:t>This is still a major issue today</a:t>
            </a:r>
          </a:p>
          <a:p>
            <a:pPr marL="0" indent="0" eaLnBrk="0" hangingPunct="0">
              <a:buNone/>
            </a:pPr>
            <a:endParaRPr lang="en-US" sz="2400" dirty="0"/>
          </a:p>
          <a:p>
            <a:pPr eaLnBrk="0" hangingPunct="0"/>
            <a:r>
              <a:rPr lang="en-US" sz="2400" dirty="0"/>
              <a:t>In 1887, </a:t>
            </a:r>
            <a:r>
              <a:rPr lang="en-US" sz="2400" dirty="0" err="1"/>
              <a:t>Honore</a:t>
            </a:r>
            <a:r>
              <a:rPr lang="en-US" sz="2400" dirty="0"/>
              <a:t> Mercier invited the premiers to meet at Quebec to discuss their grievances. </a:t>
            </a:r>
            <a:r>
              <a:rPr lang="en-US" sz="2400" dirty="0" smtClean="0"/>
              <a:t> </a:t>
            </a:r>
          </a:p>
          <a:p>
            <a:pPr eaLnBrk="0" hangingPunct="0"/>
            <a:endParaRPr lang="en-US" sz="2400" dirty="0"/>
          </a:p>
          <a:p>
            <a:pPr eaLnBrk="0" hangingPunct="0"/>
            <a:r>
              <a:rPr lang="en-US" sz="2400" dirty="0" smtClean="0"/>
              <a:t>This </a:t>
            </a:r>
            <a:r>
              <a:rPr lang="en-US" sz="2400" dirty="0"/>
              <a:t>was the first of many </a:t>
            </a:r>
            <a:r>
              <a:rPr lang="en-US" sz="2400" b="1" dirty="0"/>
              <a:t>inter-provincial conferences </a:t>
            </a:r>
            <a:r>
              <a:rPr lang="en-US" sz="2400" dirty="0"/>
              <a:t>held in Canada's history</a:t>
            </a:r>
            <a:r>
              <a:rPr lang="en-US" sz="2400" dirty="0" smtClean="0"/>
              <a:t>.</a:t>
            </a:r>
          </a:p>
          <a:p>
            <a:pPr eaLnBrk="0" hangingPunct="0"/>
            <a:endParaRPr lang="en-US" sz="2400" dirty="0"/>
          </a:p>
          <a:p>
            <a:pPr eaLnBrk="0" hangingPunct="0"/>
            <a:r>
              <a:rPr lang="en-US" sz="2400" dirty="0" smtClean="0"/>
              <a:t>They demanded a greater share of tax revenue and that their Jurisdictions be respected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279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Policy 1879: Is an attempt to fix the pre-confederation economic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79900"/>
          </a:xfrm>
        </p:spPr>
        <p:txBody>
          <a:bodyPr>
            <a:normAutofit fontScale="92500"/>
          </a:bodyPr>
          <a:lstStyle/>
          <a:p>
            <a:pPr marL="0" indent="0" eaLnBrk="0" hangingPunct="0">
              <a:buNone/>
            </a:pPr>
            <a:r>
              <a:rPr lang="en-CA" sz="2000" b="1" u="sng" dirty="0"/>
              <a:t>Reasons for the adoption of the National Policy </a:t>
            </a:r>
            <a:r>
              <a:rPr lang="en-CA" sz="2000" b="1" u="sng" dirty="0" smtClean="0"/>
              <a:t>1879</a:t>
            </a:r>
            <a:endParaRPr lang="en-US" sz="2000" u="sng" dirty="0"/>
          </a:p>
          <a:p>
            <a:pPr marL="0" indent="0" eaLnBrk="0" hangingPunct="0">
              <a:buNone/>
            </a:pPr>
            <a:endParaRPr lang="en-US" sz="2000" u="sng" dirty="0"/>
          </a:p>
          <a:p>
            <a:pPr lvl="0" eaLnBrk="0" hangingPunct="0">
              <a:buAutoNum type="arabicParenR"/>
            </a:pPr>
            <a:r>
              <a:rPr lang="en-CA" sz="2000" dirty="0" smtClean="0"/>
              <a:t>to </a:t>
            </a:r>
            <a:r>
              <a:rPr lang="en-CA" sz="2000" dirty="0"/>
              <a:t>provide Canadian manufacturers with a larger domestic market for their </a:t>
            </a:r>
            <a:r>
              <a:rPr lang="en-CA" sz="2000" dirty="0" smtClean="0"/>
              <a:t>goods (larger home market)</a:t>
            </a:r>
          </a:p>
          <a:p>
            <a:pPr marL="0" lvl="0" indent="0" eaLnBrk="0" hangingPunct="0">
              <a:buNone/>
            </a:pPr>
            <a:endParaRPr lang="en-US" sz="2000" dirty="0"/>
          </a:p>
          <a:p>
            <a:pPr marL="0" lvl="0" indent="0" eaLnBrk="0" hangingPunct="0">
              <a:buNone/>
            </a:pPr>
            <a:r>
              <a:rPr lang="en-CA" sz="2000" dirty="0" smtClean="0"/>
              <a:t>2) to </a:t>
            </a:r>
            <a:r>
              <a:rPr lang="en-CA" sz="2000" dirty="0"/>
              <a:t>encourage new industries in </a:t>
            </a:r>
            <a:r>
              <a:rPr lang="en-CA" sz="2000" dirty="0" smtClean="0"/>
              <a:t>Canada (diversification of the Economy)</a:t>
            </a:r>
          </a:p>
          <a:p>
            <a:pPr marL="0" lvl="0" indent="0" eaLnBrk="0" hangingPunct="0">
              <a:buNone/>
            </a:pPr>
            <a:endParaRPr lang="en-US" sz="2000" dirty="0"/>
          </a:p>
          <a:p>
            <a:pPr marL="0" lvl="0" indent="0" eaLnBrk="0" hangingPunct="0">
              <a:buNone/>
            </a:pPr>
            <a:r>
              <a:rPr lang="en-CA" sz="2000" dirty="0" smtClean="0"/>
              <a:t>3) to </a:t>
            </a:r>
            <a:r>
              <a:rPr lang="en-CA" sz="2000" dirty="0"/>
              <a:t>protect Canadian industries from foreign </a:t>
            </a:r>
            <a:r>
              <a:rPr lang="en-CA" sz="2000" dirty="0" smtClean="0"/>
              <a:t>competition (protectionism)</a:t>
            </a:r>
          </a:p>
          <a:p>
            <a:pPr marL="0" lvl="0" indent="0" eaLnBrk="0" hangingPunct="0">
              <a:buNone/>
            </a:pPr>
            <a:endParaRPr lang="en-US" sz="2000" dirty="0"/>
          </a:p>
          <a:p>
            <a:pPr marL="0" lvl="0" indent="0" eaLnBrk="0" hangingPunct="0">
              <a:buNone/>
            </a:pPr>
            <a:r>
              <a:rPr lang="en-CA" sz="2000" dirty="0" smtClean="0"/>
              <a:t>4) To </a:t>
            </a:r>
            <a:r>
              <a:rPr lang="en-CA" sz="2000" dirty="0"/>
              <a:t>create a national unity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8038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Planks of the National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70000"/>
            <a:ext cx="8915400" cy="5397500"/>
          </a:xfrm>
        </p:spPr>
        <p:txBody>
          <a:bodyPr>
            <a:normAutofit lnSpcReduction="10000"/>
          </a:bodyPr>
          <a:lstStyle/>
          <a:p>
            <a:pPr eaLnBrk="0" hangingPunct="0"/>
            <a:r>
              <a:rPr lang="en-CA" dirty="0"/>
              <a:t>Protective </a:t>
            </a:r>
            <a:r>
              <a:rPr lang="en-CA" u="heavy" dirty="0"/>
              <a:t>tariffs </a:t>
            </a:r>
            <a:r>
              <a:rPr lang="en-CA" dirty="0"/>
              <a:t>- A policy of high tariffs or duties (taxes) on  imports.</a:t>
            </a:r>
            <a:endParaRPr lang="en-US" u="sng" dirty="0"/>
          </a:p>
          <a:p>
            <a:pPr marL="0" indent="0" eaLnBrk="0" hangingPunct="0">
              <a:buNone/>
            </a:pPr>
            <a:endParaRPr lang="en-US" u="sng" dirty="0"/>
          </a:p>
          <a:p>
            <a:pPr eaLnBrk="0" hangingPunct="0"/>
            <a:r>
              <a:rPr lang="en-CA" dirty="0"/>
              <a:t>This protected domestic manufacturers since it made imports more expensive. It also stimulated industrial growth in Quebec and  Ontario.</a:t>
            </a:r>
            <a:endParaRPr lang="en-US" u="sng" dirty="0"/>
          </a:p>
          <a:p>
            <a:pPr marL="0" indent="0" eaLnBrk="0" hangingPunct="0">
              <a:buNone/>
            </a:pPr>
            <a:endParaRPr lang="en-US" u="sng" dirty="0"/>
          </a:p>
          <a:p>
            <a:pPr eaLnBrk="0" hangingPunct="0"/>
            <a:r>
              <a:rPr lang="en-CA" u="heavy" dirty="0"/>
              <a:t>Immigration </a:t>
            </a:r>
            <a:r>
              <a:rPr lang="en-CA" dirty="0"/>
              <a:t>- The Canadian government encouraged the arrival of large numbers of immigrants from Europe to settle the western part of Canada and to provide a workforce for industry.</a:t>
            </a:r>
            <a:endParaRPr lang="en-US" u="sng" dirty="0"/>
          </a:p>
          <a:p>
            <a:pPr marL="0" indent="0" eaLnBrk="0" hangingPunct="0">
              <a:buNone/>
            </a:pPr>
            <a:endParaRPr lang="en-US" u="sng" dirty="0"/>
          </a:p>
          <a:p>
            <a:r>
              <a:rPr lang="en-CA" dirty="0"/>
              <a:t>Transcontinental railway - John A. Macdonald wanted to complete the construction of a transcontinental railway in order to link British Columbia with the rest of the country, to encourage east- west trade, and to accelerate the settlement of the west</a:t>
            </a:r>
            <a:r>
              <a:rPr lang="en-CA" dirty="0" smtClean="0"/>
              <a:t>.</a:t>
            </a:r>
          </a:p>
          <a:p>
            <a:endParaRPr lang="en-CA" dirty="0"/>
          </a:p>
          <a:p>
            <a:r>
              <a:rPr lang="en-CA" dirty="0" smtClean="0"/>
              <a:t>The National Policy laid the foundation that allowed Canada to enter the Industrial Revolution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7547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2300" y="1282700"/>
            <a:ext cx="9612312" cy="5575300"/>
          </a:xfrm>
        </p:spPr>
        <p:txBody>
          <a:bodyPr>
            <a:normAutofit/>
          </a:bodyPr>
          <a:lstStyle/>
          <a:p>
            <a:r>
              <a:rPr lang="en-US" dirty="0" smtClean="0"/>
              <a:t>Transcontinental: a railway that ran across the continent from the Atlantic to the Pacific</a:t>
            </a:r>
          </a:p>
          <a:p>
            <a:endParaRPr lang="en-US" dirty="0" smtClean="0"/>
          </a:p>
          <a:p>
            <a:r>
              <a:rPr lang="en-US" dirty="0" smtClean="0"/>
              <a:t>Martyr: someone who dies for a cause</a:t>
            </a:r>
          </a:p>
          <a:p>
            <a:endParaRPr lang="en-US" dirty="0" smtClean="0"/>
          </a:p>
          <a:p>
            <a:r>
              <a:rPr lang="en-US" dirty="0" smtClean="0"/>
              <a:t>Jurisdiction: </a:t>
            </a:r>
            <a:r>
              <a:rPr lang="en-US" dirty="0"/>
              <a:t>the official power to make legal decisions and </a:t>
            </a:r>
            <a:r>
              <a:rPr lang="en-US" dirty="0" smtClean="0"/>
              <a:t>judgments</a:t>
            </a:r>
          </a:p>
          <a:p>
            <a:endParaRPr lang="en-US" dirty="0"/>
          </a:p>
          <a:p>
            <a:r>
              <a:rPr lang="en-US" dirty="0" smtClean="0"/>
              <a:t>Disallowance: in Canadian politics it is the Federal Government’s right to disallow any provincial law it deems to be bad for Canada as a whole</a:t>
            </a:r>
          </a:p>
          <a:p>
            <a:endParaRPr lang="en-US" dirty="0"/>
          </a:p>
          <a:p>
            <a:r>
              <a:rPr lang="en-US" dirty="0" smtClean="0"/>
              <a:t>Plank: </a:t>
            </a:r>
            <a:r>
              <a:rPr lang="en-US" dirty="0"/>
              <a:t>a fundamental point of a political </a:t>
            </a:r>
            <a:r>
              <a:rPr lang="en-US" dirty="0" smtClean="0"/>
              <a:t>program or stance:</a:t>
            </a:r>
          </a:p>
          <a:p>
            <a:endParaRPr lang="en-US" dirty="0"/>
          </a:p>
          <a:p>
            <a:r>
              <a:rPr lang="en-US" dirty="0" smtClean="0"/>
              <a:t>Enfranchisement: when a minor becomes </a:t>
            </a:r>
            <a:r>
              <a:rPr lang="en-US" dirty="0" smtClean="0"/>
              <a:t>an </a:t>
            </a:r>
            <a:r>
              <a:rPr lang="en-US" dirty="0" smtClean="0"/>
              <a:t>adult legally and for a member of the First nations to obtain the same status as a non-indigenous person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110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01600"/>
            <a:ext cx="8911687" cy="889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 Territories added to Canada over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698500"/>
            <a:ext cx="8915400" cy="6159500"/>
          </a:xfrm>
        </p:spPr>
        <p:txBody>
          <a:bodyPr>
            <a:normAutofit/>
          </a:bodyPr>
          <a:lstStyle/>
          <a:p>
            <a:pPr lvl="0" eaLnBrk="0" hangingPunct="0"/>
            <a:r>
              <a:rPr lang="en-CA" dirty="0"/>
              <a:t>In 1867, when Canada was </a:t>
            </a:r>
            <a:r>
              <a:rPr lang="en-CA" dirty="0" smtClean="0"/>
              <a:t>created it consisted of 4 provinces:</a:t>
            </a:r>
          </a:p>
          <a:p>
            <a:pPr marL="0" lvl="0" indent="0" eaLnBrk="0" hangingPunct="0">
              <a:buNone/>
            </a:pPr>
            <a:r>
              <a:rPr lang="en-CA" dirty="0" smtClean="0"/>
              <a:t>							Quebec</a:t>
            </a:r>
            <a:endParaRPr lang="en-US" dirty="0"/>
          </a:p>
          <a:p>
            <a:pPr marL="0" lvl="0" indent="0" eaLnBrk="0" hangingPunct="0">
              <a:buNone/>
            </a:pPr>
            <a:r>
              <a:rPr lang="en-CA" dirty="0" smtClean="0"/>
              <a:t>							Nova </a:t>
            </a:r>
            <a:r>
              <a:rPr lang="en-CA" dirty="0"/>
              <a:t>Scotia</a:t>
            </a:r>
            <a:endParaRPr lang="en-US" dirty="0"/>
          </a:p>
          <a:p>
            <a:pPr marL="0" lvl="0" indent="0" eaLnBrk="0" hangingPunct="0">
              <a:buNone/>
            </a:pPr>
            <a:r>
              <a:rPr lang="en-CA" dirty="0" smtClean="0"/>
              <a:t>							Ontario</a:t>
            </a:r>
            <a:endParaRPr lang="en-US" dirty="0"/>
          </a:p>
          <a:p>
            <a:pPr marL="0" lvl="0" indent="0" eaLnBrk="0" hangingPunct="0">
              <a:buNone/>
            </a:pPr>
            <a:r>
              <a:rPr lang="en-CA" dirty="0" smtClean="0"/>
              <a:t>							New Brunswick</a:t>
            </a:r>
          </a:p>
          <a:p>
            <a:pPr lvl="0" eaLnBrk="0" hangingPunct="0"/>
            <a:endParaRPr lang="en-CA" dirty="0"/>
          </a:p>
          <a:p>
            <a:pPr eaLnBrk="0" hangingPunct="0"/>
            <a:r>
              <a:rPr lang="en-CA" dirty="0"/>
              <a:t>Between 1870 and 1873 three more provinces became part of Canada</a:t>
            </a:r>
            <a:endParaRPr lang="en-US" dirty="0"/>
          </a:p>
          <a:p>
            <a:pPr lvl="0" eaLnBrk="0" hangingPunct="0"/>
            <a:endParaRPr lang="en-US" dirty="0" smtClean="0"/>
          </a:p>
          <a:p>
            <a:pPr eaLnBrk="0" hangingPunct="0"/>
            <a:r>
              <a:rPr lang="en-CA" dirty="0"/>
              <a:t>1870 - Manitoba, after the Canadian government purchased the Northwest Territories from the Hudson's Bay Company.</a:t>
            </a:r>
            <a:endParaRPr lang="en-US" dirty="0"/>
          </a:p>
          <a:p>
            <a:pPr lvl="0" eaLnBrk="0" hangingPunct="0"/>
            <a:endParaRPr lang="en-US" dirty="0" smtClean="0"/>
          </a:p>
          <a:p>
            <a:pPr eaLnBrk="0" hangingPunct="0"/>
            <a:r>
              <a:rPr lang="en-CA" dirty="0"/>
              <a:t>1871 - British Columbia, after the Canadian government promised it would build a transcontinental railroad to connect it with Canada</a:t>
            </a:r>
            <a:endParaRPr lang="en-US" dirty="0"/>
          </a:p>
          <a:p>
            <a:pPr lvl="0" eaLnBrk="0" hangingPunct="0"/>
            <a:endParaRPr lang="en-US" dirty="0" smtClean="0"/>
          </a:p>
          <a:p>
            <a:pPr eaLnBrk="0" hangingPunct="0"/>
            <a:r>
              <a:rPr lang="en-CA" dirty="0"/>
              <a:t>1873 - Prince Edward Island, after financial incentives were offered by the Canadian government.</a:t>
            </a:r>
            <a:endParaRPr lang="en-US" dirty="0"/>
          </a:p>
          <a:p>
            <a:pPr marL="0" lvl="0" indent="0" eaLnBrk="0" hangingPunc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8191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Metis were a people of mixed aboriginal and French descent who lived in the Northwest Territories and who engaged in hunting, trading and some  agriculture</a:t>
            </a:r>
            <a:r>
              <a:rPr lang="en-CA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CA" dirty="0" smtClean="0"/>
              <a:t>The </a:t>
            </a:r>
            <a:r>
              <a:rPr lang="en-CA" dirty="0"/>
              <a:t>Metis were involved in two rebellions in </a:t>
            </a:r>
            <a:r>
              <a:rPr lang="en-CA" dirty="0" smtClean="0"/>
              <a:t>Canada</a:t>
            </a:r>
            <a:endParaRPr lang="en-US" dirty="0"/>
          </a:p>
          <a:p>
            <a:endParaRPr lang="en-US" dirty="0" smtClean="0"/>
          </a:p>
          <a:p>
            <a:pPr eaLnBrk="0" hangingPunct="0"/>
            <a:r>
              <a:rPr lang="en-CA" dirty="0"/>
              <a:t>One in 1870 which resulted in the creation of the province  of Manitoba and another in 1885 known as the Saskatchewan Rebellion.</a:t>
            </a:r>
            <a:endParaRPr lang="en-US" dirty="0"/>
          </a:p>
          <a:p>
            <a:pPr marL="0" indent="0" eaLnBrk="0" hangingPunct="0">
              <a:buNone/>
            </a:pPr>
            <a:endParaRPr lang="en-US" dirty="0"/>
          </a:p>
          <a:p>
            <a:pPr eaLnBrk="0" hangingPunct="0"/>
            <a:r>
              <a:rPr lang="en-CA" dirty="0"/>
              <a:t>In both rebellions they were led by </a:t>
            </a:r>
            <a:r>
              <a:rPr lang="en-CA" b="1" dirty="0"/>
              <a:t>Louis Riel.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442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5912" y="0"/>
            <a:ext cx="6542088" cy="976312"/>
          </a:xfrm>
        </p:spPr>
        <p:txBody>
          <a:bodyPr>
            <a:noAutofit/>
          </a:bodyPr>
          <a:lstStyle/>
          <a:p>
            <a:r>
              <a:rPr lang="en-US" sz="2800" dirty="0" smtClean="0"/>
              <a:t>Louis Riel: Manitoba Rebellion or Red River Rebellion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1300" y="488156"/>
            <a:ext cx="3060700" cy="48768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63700" y="1281112"/>
            <a:ext cx="7467600" cy="5373688"/>
          </a:xfrm>
        </p:spPr>
        <p:txBody>
          <a:bodyPr>
            <a:normAutofit fontScale="92500" lnSpcReduction="20000"/>
          </a:bodyPr>
          <a:lstStyle/>
          <a:p>
            <a:r>
              <a:rPr lang="en-CA" sz="2000" dirty="0"/>
              <a:t>In 1869, the Northwest </a:t>
            </a:r>
            <a:r>
              <a:rPr lang="en-CA" sz="2000" dirty="0" smtClean="0"/>
              <a:t>Territories(Rupert’s Land) was </a:t>
            </a:r>
            <a:r>
              <a:rPr lang="en-CA" sz="2000" dirty="0"/>
              <a:t>to be transferred from the Hudson's Bay Company to the </a:t>
            </a:r>
            <a:r>
              <a:rPr lang="en-CA" sz="2000" dirty="0" smtClean="0"/>
              <a:t>Canadian government</a:t>
            </a:r>
          </a:p>
          <a:p>
            <a:endParaRPr lang="en-CA" sz="2000" dirty="0"/>
          </a:p>
          <a:p>
            <a:r>
              <a:rPr lang="en-CA" sz="2000" dirty="0"/>
              <a:t>The Metis, who resided along the Red River, were never consulted about the terms and date of the transfer. </a:t>
            </a:r>
          </a:p>
          <a:p>
            <a:endParaRPr lang="en-CA" sz="2000" dirty="0" smtClean="0"/>
          </a:p>
          <a:p>
            <a:r>
              <a:rPr lang="en-CA" sz="2000" dirty="0" smtClean="0"/>
              <a:t>Fearful </a:t>
            </a:r>
            <a:r>
              <a:rPr lang="en-CA" sz="2000" dirty="0"/>
              <a:t>for their language, culture, religion and the possible loss of land, Riel and his followers set up a provisional (temporary) </a:t>
            </a:r>
            <a:r>
              <a:rPr lang="en-CA" sz="2000" dirty="0" smtClean="0"/>
              <a:t>government</a:t>
            </a:r>
          </a:p>
          <a:p>
            <a:endParaRPr lang="en-CA" sz="2000" dirty="0"/>
          </a:p>
          <a:p>
            <a:r>
              <a:rPr lang="en-CA" sz="2000" dirty="0"/>
              <a:t>A Bill of Rights embodying the people's demands was also </a:t>
            </a:r>
            <a:r>
              <a:rPr lang="en-CA" sz="2000" dirty="0" smtClean="0"/>
              <a:t>drafted</a:t>
            </a:r>
          </a:p>
          <a:p>
            <a:endParaRPr lang="en-CA" sz="2000" dirty="0"/>
          </a:p>
          <a:p>
            <a:r>
              <a:rPr lang="en-CA" sz="2000" dirty="0" smtClean="0"/>
              <a:t>English protestants in the area did not submit to Riel’s authority and tried to overthrow the provisional government and Thomas Scott was executed for insubordination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28126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244600"/>
            <a:ext cx="10552112" cy="4666622"/>
          </a:xfrm>
        </p:spPr>
        <p:txBody>
          <a:bodyPr>
            <a:noAutofit/>
          </a:bodyPr>
          <a:lstStyle/>
          <a:p>
            <a:pPr eaLnBrk="0" hangingPunct="0"/>
            <a:r>
              <a:rPr lang="en-CA" sz="2400" dirty="0" smtClean="0"/>
              <a:t>Though Ontario was angry over the execution of Scott, the </a:t>
            </a:r>
            <a:r>
              <a:rPr lang="en-CA" sz="2400" dirty="0"/>
              <a:t>Canadian government sent its negotiators and on May 12, 1870 the federal government passed the </a:t>
            </a:r>
            <a:r>
              <a:rPr lang="en-CA" sz="2400" b="1" dirty="0"/>
              <a:t>Manitoba Act </a:t>
            </a:r>
            <a:r>
              <a:rPr lang="en-CA" sz="2400" dirty="0"/>
              <a:t>creating the province of Manitoba</a:t>
            </a:r>
            <a:r>
              <a:rPr lang="en-CA" sz="2400" dirty="0" smtClean="0"/>
              <a:t>.</a:t>
            </a:r>
          </a:p>
          <a:p>
            <a:pPr marL="0" indent="0" eaLnBrk="0" hangingPunct="0">
              <a:buNone/>
            </a:pPr>
            <a:endParaRPr lang="en-US" sz="2400" dirty="0"/>
          </a:p>
          <a:p>
            <a:pPr eaLnBrk="0" hangingPunct="0"/>
            <a:r>
              <a:rPr lang="en-CA" sz="2400" dirty="0"/>
              <a:t>French and English were to be the official languages in Manitoba's legislature and Catholic and Protestant schools were to be maintained</a:t>
            </a:r>
            <a:r>
              <a:rPr lang="en-CA" sz="2400" dirty="0" smtClean="0"/>
              <a:t>.</a:t>
            </a:r>
            <a:r>
              <a:rPr lang="en-CA" sz="2400" dirty="0"/>
              <a:t> </a:t>
            </a:r>
            <a:endParaRPr lang="en-CA" sz="2400" dirty="0" smtClean="0"/>
          </a:p>
          <a:p>
            <a:pPr eaLnBrk="0" hangingPunct="0"/>
            <a:endParaRPr lang="en-CA" sz="2400" dirty="0"/>
          </a:p>
          <a:p>
            <a:pPr eaLnBrk="0" hangingPunct="0"/>
            <a:r>
              <a:rPr lang="en-CA" sz="2400" dirty="0" smtClean="0"/>
              <a:t>This promise will be broken in the Manitoba Schools Question later in the course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16416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Saskatchewan or Northwest Rebellion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/>
            <a:r>
              <a:rPr lang="en-CA" dirty="0"/>
              <a:t>In 1885, Riel came </a:t>
            </a:r>
            <a:r>
              <a:rPr lang="en-CA" dirty="0" smtClean="0"/>
              <a:t>back from the USA </a:t>
            </a:r>
            <a:r>
              <a:rPr lang="en-CA" dirty="0"/>
              <a:t>to lead an armed rebellion against the federal government</a:t>
            </a:r>
            <a:r>
              <a:rPr lang="en-CA" dirty="0" smtClean="0"/>
              <a:t>.</a:t>
            </a:r>
          </a:p>
          <a:p>
            <a:pPr marL="0" indent="0" eaLnBrk="0" hangingPunct="0">
              <a:buNone/>
            </a:pPr>
            <a:endParaRPr lang="en-US" dirty="0"/>
          </a:p>
          <a:p>
            <a:pPr eaLnBrk="0" hangingPunct="0"/>
            <a:r>
              <a:rPr lang="en-CA" dirty="0"/>
              <a:t>Once again both the Metis and Native populations feel threatened by the arrival of the railroad and large number of </a:t>
            </a:r>
            <a:r>
              <a:rPr lang="en-CA" dirty="0" smtClean="0"/>
              <a:t>immigrants to Saskatchewan.</a:t>
            </a:r>
          </a:p>
          <a:p>
            <a:pPr eaLnBrk="0" hangingPunct="0"/>
            <a:endParaRPr lang="en-CA" dirty="0"/>
          </a:p>
          <a:p>
            <a:pPr eaLnBrk="0" hangingPunct="0"/>
            <a:r>
              <a:rPr lang="en-US" dirty="0"/>
              <a:t>The rebellion however failed with the Metis defeat at </a:t>
            </a:r>
            <a:r>
              <a:rPr lang="en-US" u="heavy" dirty="0" err="1"/>
              <a:t>Batoche</a:t>
            </a:r>
            <a:r>
              <a:rPr lang="en-US" u="heavy" dirty="0"/>
              <a:t> </a:t>
            </a:r>
            <a:r>
              <a:rPr lang="en-US" dirty="0"/>
              <a:t>and the capture of  </a:t>
            </a:r>
            <a:r>
              <a:rPr lang="en-US" u="sng" dirty="0"/>
              <a:t>Riel</a:t>
            </a:r>
            <a:r>
              <a:rPr lang="en-US" dirty="0" smtClean="0"/>
              <a:t>.</a:t>
            </a:r>
          </a:p>
          <a:p>
            <a:pPr marL="0" indent="0" eaLnBrk="0" hangingPunct="0">
              <a:buNone/>
            </a:pPr>
            <a:endParaRPr lang="en-US" dirty="0"/>
          </a:p>
          <a:p>
            <a:pPr eaLnBrk="0" hangingPunct="0"/>
            <a:r>
              <a:rPr lang="en-US" dirty="0"/>
              <a:t>Riel was tried in court, convicted of treason and given the death penalty.</a:t>
            </a:r>
          </a:p>
          <a:p>
            <a:pPr eaLnBrk="0" hangingPunct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4402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471710"/>
            <a:ext cx="8911687" cy="1280890"/>
          </a:xfrm>
        </p:spPr>
        <p:txBody>
          <a:bodyPr/>
          <a:lstStyle/>
          <a:p>
            <a:r>
              <a:rPr lang="en-US" dirty="0" smtClean="0"/>
              <a:t>Quebec’s Reaction to the Hanging of Louis Riel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30400"/>
            <a:ext cx="8915400" cy="5054600"/>
          </a:xfrm>
        </p:spPr>
        <p:txBody>
          <a:bodyPr>
            <a:normAutofit/>
          </a:bodyPr>
          <a:lstStyle/>
          <a:p>
            <a:r>
              <a:rPr lang="en-US" sz="2400" dirty="0"/>
              <a:t>The hanging of Riel in 1885 sparked protests in </a:t>
            </a:r>
            <a:r>
              <a:rPr lang="en-US" sz="2400" u="heavy" dirty="0"/>
              <a:t>Quebec </a:t>
            </a:r>
            <a:r>
              <a:rPr lang="en-US" sz="2400" dirty="0"/>
              <a:t>. The incident ignited French Canadian nationalism and divided the country.</a:t>
            </a:r>
          </a:p>
          <a:p>
            <a:endParaRPr lang="en-US" sz="2400" dirty="0" smtClean="0"/>
          </a:p>
          <a:p>
            <a:r>
              <a:rPr lang="en-US" sz="2400" dirty="0"/>
              <a:t>English Canada supported the execution, however, in Quebec, Louis Riel was seen as a martyr and a victim of Protestant hatred.</a:t>
            </a:r>
          </a:p>
          <a:p>
            <a:endParaRPr lang="en-US" sz="2400" dirty="0" smtClean="0"/>
          </a:p>
          <a:p>
            <a:r>
              <a:rPr lang="en-US" sz="2400" dirty="0"/>
              <a:t>Shortly afterwards, </a:t>
            </a:r>
            <a:r>
              <a:rPr lang="en-US" sz="2400" dirty="0" err="1"/>
              <a:t>Honore</a:t>
            </a:r>
            <a:r>
              <a:rPr lang="en-US" sz="2400" dirty="0"/>
              <a:t> Mercier was elected and became the first  nationalist  premier of the province.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87814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1" y="0"/>
            <a:ext cx="10031412" cy="901700"/>
          </a:xfrm>
        </p:spPr>
        <p:txBody>
          <a:bodyPr>
            <a:normAutofit/>
          </a:bodyPr>
          <a:lstStyle/>
          <a:p>
            <a:r>
              <a:rPr lang="en-US" dirty="0"/>
              <a:t>First Nations in the Dominion of Canada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400" y="1168400"/>
            <a:ext cx="10336212" cy="5689600"/>
          </a:xfrm>
        </p:spPr>
        <p:txBody>
          <a:bodyPr/>
          <a:lstStyle/>
          <a:p>
            <a:r>
              <a:rPr lang="en-US" dirty="0" smtClean="0"/>
              <a:t>Indian Affairs became a Federal affair under the BNA ACT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u="sng" dirty="0" smtClean="0">
                <a:solidFill>
                  <a:schemeClr val="accent5"/>
                </a:solidFill>
              </a:rPr>
              <a:t>Numbered treaties and creation of the reserves</a:t>
            </a:r>
          </a:p>
          <a:p>
            <a:pPr marL="0" indent="0">
              <a:buNone/>
            </a:pPr>
            <a:endParaRPr lang="en-US" sz="2400" b="1" u="sng" dirty="0" smtClean="0">
              <a:solidFill>
                <a:schemeClr val="accent5"/>
              </a:solidFill>
            </a:endParaRPr>
          </a:p>
          <a:p>
            <a:pPr>
              <a:buAutoNum type="arabicParenR"/>
            </a:pPr>
            <a:r>
              <a:rPr lang="en-US" b="1" dirty="0" smtClean="0">
                <a:solidFill>
                  <a:schemeClr val="tx1"/>
                </a:solidFill>
              </a:rPr>
              <a:t>After the metis rebellion the Canadian government wished to acquire </a:t>
            </a:r>
            <a:r>
              <a:rPr lang="en-US" b="1" dirty="0" err="1" smtClean="0">
                <a:solidFill>
                  <a:schemeClr val="tx1"/>
                </a:solidFill>
              </a:rPr>
              <a:t>Amerindan</a:t>
            </a:r>
            <a:r>
              <a:rPr lang="en-US" b="1" dirty="0" smtClean="0">
                <a:solidFill>
                  <a:schemeClr val="tx1"/>
                </a:solidFill>
              </a:rPr>
              <a:t> lands to settle them once and for all</a:t>
            </a:r>
          </a:p>
          <a:p>
            <a:pPr marL="0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2) Threatened with famine the Amerindians and often told lies about what they were agreeing to the Amerindians signed 11 numbered treaties between 1871 and 1921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3) In exchange for their lands the government proposed the reserve system(hunting and fishing rights)  and promised them services such as financial and food aide as well as education.  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4) They also provided farm equipment in hopes the First Nations would become sedentary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38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155</TotalTime>
  <Words>1203</Words>
  <Application>Microsoft Office PowerPoint</Application>
  <PresentationFormat>Widescreen</PresentationFormat>
  <Paragraphs>135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Wisp</vt:lpstr>
      <vt:lpstr>Post-Confederation</vt:lpstr>
      <vt:lpstr>Vocabulary</vt:lpstr>
      <vt:lpstr>New Territories added to Canada over time</vt:lpstr>
      <vt:lpstr>The Metis</vt:lpstr>
      <vt:lpstr>Louis Riel: Manitoba Rebellion or Red River Rebellion</vt:lpstr>
      <vt:lpstr>Results</vt:lpstr>
      <vt:lpstr>The Saskatchewan or Northwest Rebellion</vt:lpstr>
      <vt:lpstr>Quebec’s Reaction to the Hanging of Louis Riel</vt:lpstr>
      <vt:lpstr>First Nations in the Dominion of Canada</vt:lpstr>
      <vt:lpstr>Attempts to Assimilate the First Nations</vt:lpstr>
      <vt:lpstr>What are federal - provincial relations ? </vt:lpstr>
      <vt:lpstr>Quebec’s reaction to the Federal Government</vt:lpstr>
      <vt:lpstr>National Policy 1879: Is an attempt to fix the pre-confederation economic issues</vt:lpstr>
      <vt:lpstr>The Planks of the National Policy</vt:lpstr>
    </vt:vector>
  </TitlesOfParts>
  <Company>Riverside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Post-Confederation</dc:title>
  <dc:creator>35-student</dc:creator>
  <cp:lastModifiedBy>Anthony Andreoli</cp:lastModifiedBy>
  <cp:revision>14</cp:revision>
  <dcterms:created xsi:type="dcterms:W3CDTF">2016-03-22T17:23:19Z</dcterms:created>
  <dcterms:modified xsi:type="dcterms:W3CDTF">2017-11-29T20:02:16Z</dcterms:modified>
</cp:coreProperties>
</file>