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9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Quiet Revolution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/>
              <a:t>1960’s</a:t>
            </a:r>
          </a:p>
        </p:txBody>
      </p:sp>
    </p:spTree>
    <p:extLst>
      <p:ext uri="{BB962C8B-B14F-4D97-AF65-F5344CB8AC3E}">
        <p14:creationId xmlns:p14="http://schemas.microsoft.com/office/powerpoint/2010/main" val="14690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38843"/>
            <a:ext cx="8825659" cy="1141789"/>
          </a:xfrm>
        </p:spPr>
        <p:txBody>
          <a:bodyPr/>
          <a:lstStyle/>
          <a:p>
            <a:r>
              <a:rPr lang="en-US" dirty="0"/>
              <a:t>Crown Corporations of the Quiet Revolution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229" y="4195010"/>
            <a:ext cx="3846163" cy="785204"/>
          </a:xfrm>
        </p:spPr>
        <p:txBody>
          <a:bodyPr/>
          <a:lstStyle/>
          <a:p>
            <a:r>
              <a:rPr lang="en-US" dirty="0" err="1"/>
              <a:t>Caisse</a:t>
            </a:r>
            <a:r>
              <a:rPr lang="en-US" dirty="0"/>
              <a:t> de Depot et du Placement</a:t>
            </a: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3" r="3923"/>
          <a:stretch>
            <a:fillRect/>
          </a:stretch>
        </p:blipFill>
        <p:spPr>
          <a:xfrm>
            <a:off x="358775" y="2106613"/>
            <a:ext cx="4000954" cy="1928660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>
          <a:xfrm>
            <a:off x="359229" y="4980214"/>
            <a:ext cx="3846163" cy="1763486"/>
          </a:xfrm>
        </p:spPr>
        <p:txBody>
          <a:bodyPr>
            <a:noAutofit/>
          </a:bodyPr>
          <a:lstStyle/>
          <a:p>
            <a:r>
              <a:rPr lang="fr-FR" sz="2000" dirty="0"/>
              <a:t>which  manages the</a:t>
            </a:r>
            <a:r>
              <a:rPr lang="en-US" sz="2000" dirty="0"/>
              <a:t> government's  pension, automobile and workers'  compensation funds. Today, it has approximately  60 billion  dollars in assets.</a:t>
            </a:r>
          </a:p>
          <a:p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567783" y="4244714"/>
            <a:ext cx="3415219" cy="576262"/>
          </a:xfrm>
        </p:spPr>
        <p:txBody>
          <a:bodyPr/>
          <a:lstStyle/>
          <a:p>
            <a:r>
              <a:rPr lang="en-US" sz="2800" dirty="0"/>
              <a:t>Hydro Quebec</a:t>
            </a:r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430" y="2625573"/>
            <a:ext cx="5390528" cy="1409700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>
          <a:xfrm>
            <a:off x="4523013" y="4870680"/>
            <a:ext cx="7478469" cy="1838707"/>
          </a:xfrm>
        </p:spPr>
        <p:txBody>
          <a:bodyPr>
            <a:noAutofit/>
          </a:bodyPr>
          <a:lstStyle/>
          <a:p>
            <a:r>
              <a:rPr lang="en-US" sz="2400" dirty="0"/>
              <a:t>Nationalization (government purchase or takeover) of seven of Quebec's largest private hydro-electric companies into Hydro-Quebec six months after the elections of 1962 under the Minister of Natural Resources,  Rene Levesque.</a:t>
            </a:r>
          </a:p>
          <a:p>
            <a:endParaRPr lang="en-US" sz="2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629900" y="4532845"/>
            <a:ext cx="403970" cy="5762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22"/>
          </p:nvPr>
        </p:nvSpPr>
        <p:spPr>
          <a:xfrm>
            <a:off x="11838213" y="2139872"/>
            <a:ext cx="163269" cy="1933732"/>
          </a:xfrm>
        </p:spPr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 flipH="1">
            <a:off x="11033871" y="5109104"/>
            <a:ext cx="432902" cy="9179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906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20700"/>
            <a:ext cx="8761413" cy="1320800"/>
          </a:xfrm>
        </p:spPr>
        <p:txBody>
          <a:bodyPr/>
          <a:lstStyle/>
          <a:p>
            <a:r>
              <a:rPr lang="en-US" dirty="0" smtClean="0"/>
              <a:t>Impact of the Quiet Revolution: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7600"/>
            <a:ext cx="8825659" cy="4343400"/>
          </a:xfrm>
        </p:spPr>
        <p:txBody>
          <a:bodyPr/>
          <a:lstStyle/>
          <a:p>
            <a:r>
              <a:rPr lang="en-US" dirty="0" smtClean="0"/>
              <a:t>The quiet revolution led to a more educated population especially among </a:t>
            </a:r>
            <a:r>
              <a:rPr lang="en-US" dirty="0" err="1" smtClean="0"/>
              <a:t>Francophones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rise was even larger among women</a:t>
            </a:r>
          </a:p>
          <a:p>
            <a:endParaRPr lang="en-US" dirty="0"/>
          </a:p>
          <a:p>
            <a:r>
              <a:rPr lang="en-US" dirty="0" smtClean="0"/>
              <a:t>From 1960-1980 women in University went from 14% to 50.2%</a:t>
            </a:r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954" y="4686300"/>
            <a:ext cx="6667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10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Quiet Revolution</a:t>
            </a:r>
            <a:r>
              <a:rPr lang="en-US" dirty="0" smtClean="0"/>
              <a:t>: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labor code caused the rate of unionization to skyrocket in the early 60’s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1" y="3158887"/>
            <a:ext cx="2730500" cy="341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5487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the Quiet Revolution</a:t>
            </a:r>
            <a:r>
              <a:rPr lang="en-US" dirty="0" smtClean="0"/>
              <a:t>: </a:t>
            </a:r>
            <a:r>
              <a:rPr lang="en-US" dirty="0" err="1" smtClean="0"/>
              <a:t>Francophones</a:t>
            </a:r>
            <a:r>
              <a:rPr lang="en-US" dirty="0" smtClean="0"/>
              <a:t> and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2527300"/>
            <a:ext cx="9776667" cy="43307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State intervention and leadership in economic development promoted to creation of French led businesses</a:t>
            </a:r>
          </a:p>
          <a:p>
            <a:endParaRPr lang="en-US" sz="2400" dirty="0"/>
          </a:p>
          <a:p>
            <a:r>
              <a:rPr lang="en-US" sz="2400" dirty="0" smtClean="0"/>
              <a:t>This formed a new Francophone elite</a:t>
            </a:r>
          </a:p>
          <a:p>
            <a:endParaRPr lang="en-US" sz="2400" dirty="0"/>
          </a:p>
          <a:p>
            <a:r>
              <a:rPr lang="en-US" sz="2400" dirty="0" smtClean="0"/>
              <a:t>Quebec also became more open to the world and other cultures</a:t>
            </a:r>
          </a:p>
          <a:p>
            <a:endParaRPr lang="en-US" sz="2400" dirty="0"/>
          </a:p>
          <a:p>
            <a:r>
              <a:rPr lang="en-US" sz="2400" dirty="0" smtClean="0"/>
              <a:t>This can be seen in increased travel and hosting expo 67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901" y="2527300"/>
            <a:ext cx="2213106" cy="373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56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Between Quebec and Ottawa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2500"/>
            <a:ext cx="12039600" cy="46355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sovereigntist/nationalism movement in Quebec began to worry Canada</a:t>
            </a:r>
          </a:p>
          <a:p>
            <a:endParaRPr lang="en-US" dirty="0"/>
          </a:p>
          <a:p>
            <a:r>
              <a:rPr lang="en-US" dirty="0" smtClean="0"/>
              <a:t>In 1963 Pearson creates the Royal commission on Bilingualism and Biculturalism known as the </a:t>
            </a:r>
            <a:r>
              <a:rPr lang="en-US" dirty="0" err="1" smtClean="0"/>
              <a:t>Laurendeau-Dunton</a:t>
            </a:r>
            <a:r>
              <a:rPr lang="en-US" dirty="0" smtClean="0"/>
              <a:t> </a:t>
            </a:r>
            <a:r>
              <a:rPr lang="en-US" dirty="0" err="1" smtClean="0"/>
              <a:t>Comission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was to study the state of bilingualism and show the federal governments openness to Quebec’s demands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made 2 observations</a:t>
            </a:r>
          </a:p>
          <a:p>
            <a:pPr lvl="3"/>
            <a:r>
              <a:rPr lang="en-US" sz="1800" dirty="0" smtClean="0"/>
              <a:t>1) </a:t>
            </a:r>
            <a:r>
              <a:rPr lang="en-US" sz="1800" dirty="0" err="1" smtClean="0"/>
              <a:t>Francophones</a:t>
            </a:r>
            <a:r>
              <a:rPr lang="en-US" sz="1800" dirty="0" smtClean="0"/>
              <a:t> did not have access to federal civil service as these positions were held by Anglophones</a:t>
            </a:r>
          </a:p>
          <a:p>
            <a:pPr marL="1371600" lvl="3" indent="0">
              <a:buNone/>
            </a:pPr>
            <a:endParaRPr lang="en-US" sz="1800" dirty="0" smtClean="0"/>
          </a:p>
          <a:p>
            <a:pPr lvl="3"/>
            <a:r>
              <a:rPr lang="en-US" sz="1800" dirty="0" smtClean="0"/>
              <a:t>2) francophone minorities were less privileged than Anglos</a:t>
            </a:r>
          </a:p>
          <a:p>
            <a:endParaRPr lang="en-US" dirty="0" smtClean="0"/>
          </a:p>
          <a:p>
            <a:r>
              <a:rPr lang="en-US" dirty="0" smtClean="0"/>
              <a:t>This led to the passing of the Official Language Act of 1969 making French and English the official languages of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57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84200"/>
            <a:ext cx="8761413" cy="457200"/>
          </a:xfrm>
        </p:spPr>
        <p:txBody>
          <a:bodyPr/>
          <a:lstStyle/>
          <a:p>
            <a:r>
              <a:rPr lang="en-US" dirty="0"/>
              <a:t>Quiet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206500"/>
            <a:ext cx="8825659" cy="5816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The Quiet Revolution, also known as </a:t>
            </a:r>
            <a:r>
              <a:rPr lang="en-US" i="1" dirty="0">
                <a:solidFill>
                  <a:schemeClr val="bg1"/>
                </a:solidFill>
              </a:rPr>
              <a:t>La Revolution </a:t>
            </a:r>
            <a:r>
              <a:rPr lang="en-US" i="1" dirty="0" err="1">
                <a:solidFill>
                  <a:schemeClr val="bg1"/>
                </a:solidFill>
              </a:rPr>
              <a:t>Tranquille</a:t>
            </a:r>
            <a:r>
              <a:rPr lang="en-US" i="1" dirty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began in Quebec in 1960 with the electoral defeat of the Union </a:t>
            </a:r>
            <a:r>
              <a:rPr lang="en-US" dirty="0" err="1">
                <a:solidFill>
                  <a:schemeClr val="bg1"/>
                </a:solidFill>
              </a:rPr>
              <a:t>Nationale</a:t>
            </a:r>
            <a:r>
              <a:rPr lang="en-US" dirty="0">
                <a:solidFill>
                  <a:schemeClr val="bg1"/>
                </a:solidFill>
              </a:rPr>
              <a:t> by Jean Lesage and his Liberal Party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It can be best described as a rapid and far-reaching process of social, economic, and political reform in Quebec from the early to the late 1960s.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/>
              <a:t>Main Features</a:t>
            </a:r>
            <a:endParaRPr lang="en-US" u="sng" dirty="0"/>
          </a:p>
          <a:p>
            <a:pPr lvl="0"/>
            <a:r>
              <a:rPr lang="en-US" dirty="0"/>
              <a:t>To make the government of Quebec the major force behind Quebec's social and economic development by greatly increasing the role of the · state in both of these sectors.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To modernize Quebec's educational system and to allow it catch up to the other provinces in Canada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To weaken the influence of the Church and to end Quebec's political isolation.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6904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584200"/>
          </a:xfrm>
        </p:spPr>
        <p:txBody>
          <a:bodyPr/>
          <a:lstStyle/>
          <a:p>
            <a:r>
              <a:rPr lang="en-US" dirty="0"/>
              <a:t>Government Slogan: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473201"/>
            <a:ext cx="5118100" cy="455167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879600"/>
            <a:ext cx="4254500" cy="4419600"/>
          </a:xfrm>
        </p:spPr>
        <p:txBody>
          <a:bodyPr>
            <a:normAutofit/>
          </a:bodyPr>
          <a:lstStyle/>
          <a:p>
            <a:r>
              <a:rPr lang="en-US" sz="2400" i="1" dirty="0">
                <a:solidFill>
                  <a:schemeClr val="bg1"/>
                </a:solidFill>
              </a:rPr>
              <a:t>"</a:t>
            </a:r>
            <a:r>
              <a:rPr lang="en-US" sz="2400" i="1" dirty="0" err="1">
                <a:solidFill>
                  <a:schemeClr val="bg1"/>
                </a:solidFill>
              </a:rPr>
              <a:t>Maitre</a:t>
            </a:r>
            <a:r>
              <a:rPr lang="en-US" sz="2400" i="1" dirty="0">
                <a:solidFill>
                  <a:schemeClr val="bg1"/>
                </a:solidFill>
              </a:rPr>
              <a:t> chez nous!" </a:t>
            </a:r>
            <a:r>
              <a:rPr lang="en-US" sz="2400" dirty="0">
                <a:solidFill>
                  <a:schemeClr val="bg1"/>
                </a:solidFill>
              </a:rPr>
              <a:t>- Masters in Our Own House.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Represented the French taking back power in Quebec Society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bg1"/>
                </a:solidFill>
              </a:rPr>
              <a:t>Lesage modernized the state and enlarged its number of employees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410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in Quebec Nationalism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35200"/>
            <a:ext cx="8825659" cy="4622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During this same period the independence movement for Quebec gains momentum.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Quebec nationalists form various political groups advocating sovereignty or independence for Quebec.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most prominent of these groups was the </a:t>
            </a:r>
            <a:r>
              <a:rPr lang="en-US" u="heavy" dirty="0"/>
              <a:t>R.I.N. </a:t>
            </a:r>
            <a:r>
              <a:rPr lang="en-US" dirty="0"/>
              <a:t>(</a:t>
            </a:r>
            <a:r>
              <a:rPr lang="en-US" dirty="0" err="1"/>
              <a:t>Rassemblement</a:t>
            </a:r>
            <a:r>
              <a:rPr lang="en-US" dirty="0"/>
              <a:t> pour </a:t>
            </a:r>
            <a:r>
              <a:rPr lang="en-US" dirty="0" err="1"/>
              <a:t>l'indépendance</a:t>
            </a:r>
            <a:r>
              <a:rPr lang="en-US" dirty="0"/>
              <a:t> </a:t>
            </a:r>
            <a:r>
              <a:rPr lang="en-US" dirty="0" err="1"/>
              <a:t>nationale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addition, terrorist organizations, such as the F.L.Q.(Front de Liberation du Quebec) begin to plant </a:t>
            </a:r>
            <a:r>
              <a:rPr lang="en-US" b="1" u="heavy" dirty="0"/>
              <a:t>bombs</a:t>
            </a:r>
            <a:r>
              <a:rPr lang="en-US" u="heavy" dirty="0"/>
              <a:t> </a:t>
            </a:r>
            <a:r>
              <a:rPr lang="en-US" dirty="0"/>
              <a:t>targeting military establishments in the Montreal area and mailboxes in Westmount.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main goal of this organization was to attain independence for Quebec from Canada through the use of violence.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39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Changes under the Quiet Revolution: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73300"/>
            <a:ext cx="8825659" cy="45847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It set up the Parent Commission which made recommendations to improve the education system.</a:t>
            </a:r>
          </a:p>
          <a:p>
            <a:pPr mar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Education was made compulsory to age 16, </a:t>
            </a:r>
            <a:r>
              <a:rPr lang="en-US" sz="2400" dirty="0" err="1"/>
              <a:t>cegeps</a:t>
            </a:r>
            <a:r>
              <a:rPr lang="en-US" sz="2400" dirty="0"/>
              <a:t> and </a:t>
            </a:r>
            <a:r>
              <a:rPr lang="en-US" sz="2400" dirty="0" err="1"/>
              <a:t>polyvalentes</a:t>
            </a:r>
            <a:r>
              <a:rPr lang="en-US" sz="2400" dirty="0"/>
              <a:t> were built, free textbooks were to be made available until the end of high school.</a:t>
            </a:r>
          </a:p>
          <a:p>
            <a:pPr marL="0" lvl="0" indent="0">
              <a:buNone/>
            </a:pPr>
            <a:endParaRPr lang="en-US" sz="2400" dirty="0"/>
          </a:p>
          <a:p>
            <a:pPr lvl="0"/>
            <a:r>
              <a:rPr lang="en-US" sz="2400" dirty="0"/>
              <a:t>It established Quebec's first Ministry of Education.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4364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Changes under the Quiet Revolution: Health and Social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In 1960 it created a hospital insurance plan.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In 1964 the Quebec Pension Plan was introduced.</a:t>
            </a:r>
          </a:p>
          <a:p>
            <a:pPr marL="0" lvl="0" indent="0">
              <a:buNone/>
            </a:pPr>
            <a:endParaRPr lang="en-US" sz="2800" dirty="0"/>
          </a:p>
          <a:p>
            <a:pPr lvl="0"/>
            <a:r>
              <a:rPr lang="en-US" sz="2800" dirty="0"/>
              <a:t>It created a Ministry of Social Affairs.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347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Changes under the Quiet Revolution: Labor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It adopted a new Labor Code to facilitate unionization and to improve labor relations.</a:t>
            </a:r>
          </a:p>
          <a:p>
            <a:pPr marL="0" indent="0">
              <a:buNone/>
            </a:pPr>
            <a:endParaRPr lang="en-US" sz="3200" dirty="0"/>
          </a:p>
          <a:p>
            <a:pPr lvl="0"/>
            <a:r>
              <a:rPr lang="en-US" sz="3200" dirty="0"/>
              <a:t>It gave public-sector workers the right to strike.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91136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19100"/>
            <a:ext cx="8761413" cy="660400"/>
          </a:xfrm>
        </p:spPr>
        <p:txBody>
          <a:bodyPr/>
          <a:lstStyle/>
          <a:p>
            <a:r>
              <a:rPr lang="en-US" sz="3200" dirty="0">
                <a:solidFill>
                  <a:srgbClr val="FFFF00"/>
                </a:solidFill>
              </a:rPr>
              <a:t>Government Intervention in the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079500"/>
            <a:ext cx="8825659" cy="577850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government of Quebec felt that the economy should be controlled either through direct or indirect state intervention and</a:t>
            </a:r>
            <a:r>
              <a:rPr lang="en-US" sz="2000" dirty="0"/>
              <a:t> action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 This is a form of Economic Nationalism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Indirect state action is when the government creates laws to control a business such as food safety regulations</a:t>
            </a:r>
          </a:p>
          <a:p>
            <a:endParaRPr lang="en-US" sz="2000" dirty="0"/>
          </a:p>
          <a:p>
            <a:r>
              <a:rPr lang="en-US" sz="2000" dirty="0"/>
              <a:t>Direct action was taken by running businesses these were called crown </a:t>
            </a:r>
            <a:r>
              <a:rPr lang="en-US" sz="2000" dirty="0" smtClean="0"/>
              <a:t>corporations</a:t>
            </a:r>
            <a:endParaRPr lang="en-US" sz="2000" dirty="0"/>
          </a:p>
          <a:p>
            <a:r>
              <a:rPr lang="en-US" sz="2000" dirty="0"/>
              <a:t> As a result, throughout the period of the Quiet Revolution, the government of Quebec created a number of government Crown Corporations whose purpose it was to develop Quebec's economy and expertise.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6257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5300"/>
            <a:ext cx="8825659" cy="939800"/>
          </a:xfrm>
        </p:spPr>
        <p:txBody>
          <a:bodyPr/>
          <a:lstStyle/>
          <a:p>
            <a:r>
              <a:rPr lang="en-US" dirty="0"/>
              <a:t>Crown Corporations of the Quiet Revolution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305300"/>
            <a:ext cx="3050438" cy="735624"/>
          </a:xfrm>
        </p:spPr>
        <p:txBody>
          <a:bodyPr/>
          <a:lstStyle/>
          <a:p>
            <a:r>
              <a:rPr lang="en-US" dirty="0" err="1"/>
              <a:t>Societe</a:t>
            </a:r>
            <a:r>
              <a:rPr lang="en-US" dirty="0"/>
              <a:t> </a:t>
            </a:r>
            <a:r>
              <a:rPr lang="en-US" dirty="0" err="1"/>
              <a:t>Generale</a:t>
            </a:r>
            <a:r>
              <a:rPr lang="en-US" dirty="0"/>
              <a:t> de </a:t>
            </a:r>
            <a:r>
              <a:rPr lang="en-US" dirty="0" err="1"/>
              <a:t>Financement</a:t>
            </a:r>
            <a:endParaRPr lang="en-US" dirty="0"/>
          </a:p>
        </p:txBody>
      </p:sp>
      <p:pic>
        <p:nvPicPr>
          <p:cNvPr id="12" name="Picture Placeholder 11"/>
          <p:cNvPicPr>
            <a:picLocks noGrp="1" noChangeAspect="1"/>
          </p:cNvPicPr>
          <p:nvPr>
            <p:ph type="pic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58" b="8458"/>
          <a:stretch>
            <a:fillRect/>
          </a:stretch>
        </p:blipFill>
        <p:spPr>
          <a:xfrm>
            <a:off x="393699" y="2187574"/>
            <a:ext cx="3830319" cy="2117725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1748894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 (SGF) which promotes investment in Quebec companies</a:t>
            </a:r>
            <a:endParaRPr lang="en-US" sz="2800" dirty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SIDBEC</a:t>
            </a:r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2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78" b="6678"/>
          <a:stretch>
            <a:fillRect/>
          </a:stretch>
        </p:blipFill>
        <p:spPr>
          <a:xfrm>
            <a:off x="4260543" y="2187574"/>
            <a:ext cx="3667081" cy="2208744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>
          <a:xfrm>
            <a:off x="4570172" y="5109104"/>
            <a:ext cx="3050438" cy="1632483"/>
          </a:xfrm>
        </p:spPr>
        <p:txBody>
          <a:bodyPr>
            <a:noAutofit/>
          </a:bodyPr>
          <a:lstStyle/>
          <a:p>
            <a:r>
              <a:rPr lang="en-US" sz="2800" dirty="0"/>
              <a:t>attempted to develop the steel industry in Quebec.</a:t>
            </a:r>
          </a:p>
          <a:p>
            <a:endParaRPr lang="en-US" sz="2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981468" y="4673112"/>
            <a:ext cx="3051095" cy="356655"/>
          </a:xfrm>
        </p:spPr>
        <p:txBody>
          <a:bodyPr/>
          <a:lstStyle/>
          <a:p>
            <a:r>
              <a:rPr lang="en-US" dirty="0"/>
              <a:t>SOQUEM</a:t>
            </a:r>
          </a:p>
        </p:txBody>
      </p:sp>
      <p:pic>
        <p:nvPicPr>
          <p:cNvPr id="14" name="Picture Placeholder 13"/>
          <p:cNvPicPr>
            <a:picLocks noGrp="1" noChangeAspect="1"/>
          </p:cNvPicPr>
          <p:nvPr>
            <p:ph type="pic" idx="2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149" y="2276077"/>
            <a:ext cx="3905250" cy="2120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>
            <a:off x="7982775" y="5029767"/>
            <a:ext cx="3051096" cy="1711820"/>
          </a:xfrm>
        </p:spPr>
        <p:txBody>
          <a:bodyPr>
            <a:normAutofit fontScale="85000" lnSpcReduction="20000"/>
          </a:bodyPr>
          <a:lstStyle/>
          <a:p>
            <a:r>
              <a:rPr lang="en-US" sz="3100" dirty="0"/>
              <a:t>Which encouraged the development  of mining in Quebec.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122</TotalTime>
  <Words>810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Quiet Revolution</vt:lpstr>
      <vt:lpstr>Quiet Revolution</vt:lpstr>
      <vt:lpstr>Government Slogan:</vt:lpstr>
      <vt:lpstr>Change in Quebec Nationalism</vt:lpstr>
      <vt:lpstr>Social Changes under the Quiet Revolution: Education</vt:lpstr>
      <vt:lpstr>Social Changes under the Quiet Revolution: Health and Social Security</vt:lpstr>
      <vt:lpstr>Social Changes under the Quiet Revolution: Labor</vt:lpstr>
      <vt:lpstr>Government Intervention in the Economy</vt:lpstr>
      <vt:lpstr>Crown Corporations of the Quiet Revolution</vt:lpstr>
      <vt:lpstr>Crown Corporations of the Quiet Revolution</vt:lpstr>
      <vt:lpstr>Impact of the Quiet Revolution: Education</vt:lpstr>
      <vt:lpstr>Impact of the Quiet Revolution: Unions</vt:lpstr>
      <vt:lpstr>Impact of the Quiet Revolution: Francophones and the World</vt:lpstr>
      <vt:lpstr>Relations Between Quebec and Ottawa</vt:lpstr>
    </vt:vector>
  </TitlesOfParts>
  <Company>Riverside School Board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Quiet Revolution</dc:title>
  <dc:creator>35-student</dc:creator>
  <cp:lastModifiedBy>Anthony Andreoli</cp:lastModifiedBy>
  <cp:revision>13</cp:revision>
  <dcterms:created xsi:type="dcterms:W3CDTF">2016-03-24T14:38:49Z</dcterms:created>
  <dcterms:modified xsi:type="dcterms:W3CDTF">2018-03-21T18:14:05Z</dcterms:modified>
</cp:coreProperties>
</file>