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and </a:t>
            </a:r>
            <a:r>
              <a:rPr lang="en-US" dirty="0" err="1" smtClean="0"/>
              <a:t>Elelments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74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65100"/>
            <a:ext cx="60198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Allegory</a:t>
            </a:r>
            <a:endParaRPr lang="en-US" sz="4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3" b="5803"/>
          <a:stretch>
            <a:fillRect/>
          </a:stretch>
        </p:blipFill>
        <p:spPr>
          <a:xfrm>
            <a:off x="912813" y="889000"/>
            <a:ext cx="3281362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1308100"/>
            <a:ext cx="6021388" cy="515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a story that is used to represent historical events or issues within society</a:t>
            </a:r>
          </a:p>
          <a:p>
            <a:endParaRPr lang="en-US" sz="2800" dirty="0"/>
          </a:p>
          <a:p>
            <a:r>
              <a:rPr lang="en-US" sz="2800" dirty="0" smtClean="0"/>
              <a:t>It is used to explore issues from a different point of view</a:t>
            </a:r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n</a:t>
            </a:r>
            <a:r>
              <a:rPr lang="en-US" sz="2800" dirty="0" smtClean="0"/>
              <a:t>ovel </a:t>
            </a:r>
            <a:r>
              <a:rPr lang="en-US" sz="2800" dirty="0"/>
              <a:t>A</a:t>
            </a:r>
            <a:r>
              <a:rPr lang="en-US" sz="2800" dirty="0" smtClean="0"/>
              <a:t>nimal </a:t>
            </a:r>
            <a:r>
              <a:rPr lang="en-US" sz="2800" dirty="0"/>
              <a:t>F</a:t>
            </a:r>
            <a:r>
              <a:rPr lang="en-US" sz="2800" dirty="0" smtClean="0"/>
              <a:t>arm is an allegory of the Russian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2356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12" y="342900"/>
            <a:ext cx="6019800" cy="1143000"/>
          </a:xfrm>
        </p:spPr>
        <p:txBody>
          <a:bodyPr/>
          <a:lstStyle/>
          <a:p>
            <a:r>
              <a:rPr lang="en-US" dirty="0" smtClean="0"/>
              <a:t>Euphemism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1612900"/>
            <a:ext cx="6021388" cy="32130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euphemism is when a more mild or indirect word or expression is used in place of another word or phrase that is considered harsh, blunt, vulgar, or unpleasant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When we say some one is height challenged instead of short, this is an euphemism</a:t>
            </a:r>
          </a:p>
          <a:p>
            <a:endParaRPr lang="en-US" dirty="0"/>
          </a:p>
          <a:p>
            <a:r>
              <a:rPr lang="en-US" dirty="0" smtClean="0"/>
              <a:t>Used to show character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3" r="28653"/>
          <a:stretch>
            <a:fillRect/>
          </a:stretch>
        </p:blipFill>
        <p:spPr>
          <a:xfrm flipH="1">
            <a:off x="1518987" y="3462213"/>
            <a:ext cx="346325" cy="482600"/>
          </a:xfrm>
          <a:prstGeom prst="snip2DiagRect">
            <a:avLst>
              <a:gd name="adj1" fmla="val 10815"/>
              <a:gd name="adj2" fmla="val 50000"/>
            </a:avLst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900"/>
            <a:ext cx="4432300" cy="516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446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912" y="190500"/>
            <a:ext cx="6019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Oxymoron</a:t>
            </a:r>
            <a:endParaRPr lang="en-US" sz="4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2" r="29402"/>
          <a:stretch>
            <a:fillRect/>
          </a:stretch>
        </p:blipFill>
        <p:spPr>
          <a:xfrm flipV="1">
            <a:off x="1052512" y="3187700"/>
            <a:ext cx="3280974" cy="139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1485900"/>
            <a:ext cx="6021388" cy="4940300"/>
          </a:xfrm>
        </p:spPr>
        <p:txBody>
          <a:bodyPr>
            <a:normAutofit/>
          </a:bodyPr>
          <a:lstStyle/>
          <a:p>
            <a:r>
              <a:rPr lang="en-US" sz="2800" dirty="0"/>
              <a:t>An oxymoron is a combination of two words that, together, express a contradictory meaning. 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Jumbo Shrimp is an example</a:t>
            </a:r>
          </a:p>
          <a:p>
            <a:endParaRPr lang="en-US" sz="2800" dirty="0"/>
          </a:p>
          <a:p>
            <a:r>
              <a:rPr lang="en-US" sz="2800" dirty="0"/>
              <a:t>This device is often used for emphasis, for humor, to create tension, or to illustrate a paradox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673100"/>
            <a:ext cx="411758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420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77800"/>
            <a:ext cx="6019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Foil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1206500"/>
            <a:ext cx="6021388" cy="5054600"/>
          </a:xfrm>
        </p:spPr>
        <p:txBody>
          <a:bodyPr>
            <a:noAutofit/>
          </a:bodyPr>
          <a:lstStyle/>
          <a:p>
            <a:r>
              <a:rPr lang="en-US" sz="2400" dirty="0"/>
              <a:t>In </a:t>
            </a:r>
            <a:r>
              <a:rPr lang="en-US" sz="2400" b="1" dirty="0"/>
              <a:t>literature</a:t>
            </a:r>
            <a:r>
              <a:rPr lang="en-US" sz="2400" dirty="0"/>
              <a:t>, a </a:t>
            </a:r>
            <a:r>
              <a:rPr lang="en-US" sz="2400" b="1" dirty="0"/>
              <a:t>foil</a:t>
            </a:r>
            <a:r>
              <a:rPr lang="en-US" sz="2400" dirty="0"/>
              <a:t> is a character that has characteristics that oppose another character, usually the </a:t>
            </a:r>
            <a:r>
              <a:rPr lang="en-US" sz="2400" dirty="0" smtClean="0"/>
              <a:t>protagonist</a:t>
            </a:r>
          </a:p>
          <a:p>
            <a:endParaRPr lang="en-US" sz="2400" dirty="0" smtClean="0"/>
          </a:p>
          <a:p>
            <a:r>
              <a:rPr lang="en-US" sz="2400" dirty="0" smtClean="0"/>
              <a:t>The</a:t>
            </a:r>
            <a:r>
              <a:rPr lang="en-US" sz="2400" dirty="0"/>
              <a:t> </a:t>
            </a:r>
            <a:r>
              <a:rPr lang="en-US" sz="2400" b="1" dirty="0"/>
              <a:t>foil</a:t>
            </a:r>
            <a:r>
              <a:rPr lang="en-US" sz="2400" dirty="0"/>
              <a:t> character is used to highlight some particular quality or qualities of the main character.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subplot can also work as a </a:t>
            </a:r>
            <a:r>
              <a:rPr lang="en-US" sz="2400" b="1" dirty="0"/>
              <a:t>foil</a:t>
            </a:r>
            <a:r>
              <a:rPr lang="en-US" sz="2400" dirty="0"/>
              <a:t> to the main plot.</a:t>
            </a:r>
            <a:endParaRPr lang="en-US" sz="2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0" r="33650"/>
          <a:stretch>
            <a:fillRect/>
          </a:stretch>
        </p:blipFill>
        <p:spPr>
          <a:xfrm>
            <a:off x="1738313" y="3200400"/>
            <a:ext cx="164069" cy="2286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714500"/>
            <a:ext cx="4025899" cy="433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91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0"/>
            <a:ext cx="6019800" cy="1257300"/>
          </a:xfrm>
        </p:spPr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0" r="1276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1257300"/>
            <a:ext cx="7723188" cy="5969000"/>
          </a:xfrm>
        </p:spPr>
        <p:txBody>
          <a:bodyPr/>
          <a:lstStyle/>
          <a:p>
            <a:r>
              <a:rPr lang="en-US" dirty="0"/>
              <a:t>Diction can be defined as </a:t>
            </a:r>
            <a:r>
              <a:rPr lang="en-US" dirty="0" smtClean="0"/>
              <a:t>the style</a:t>
            </a:r>
            <a:r>
              <a:rPr lang="en-US" dirty="0"/>
              <a:t> of speaking or writing, determined by the choice of words by a </a:t>
            </a:r>
            <a:r>
              <a:rPr lang="en-US" dirty="0" smtClean="0"/>
              <a:t>speaker or </a:t>
            </a:r>
            <a:r>
              <a:rPr lang="en-US" dirty="0"/>
              <a:t>a writer</a:t>
            </a:r>
            <a:r>
              <a:rPr lang="en-US" dirty="0" smtClean="0"/>
              <a:t>.</a:t>
            </a:r>
          </a:p>
          <a:p>
            <a:r>
              <a:rPr lang="en-US" b="1" u="sng" dirty="0"/>
              <a:t>Types of Diction</a:t>
            </a:r>
          </a:p>
          <a:p>
            <a:r>
              <a:rPr lang="en-US" dirty="0"/>
              <a:t>Individuals vary their diction depending on different contexts and settings. </a:t>
            </a:r>
          </a:p>
          <a:p>
            <a:r>
              <a:rPr lang="en-US" b="1" dirty="0"/>
              <a:t>Formal diction</a:t>
            </a:r>
            <a:r>
              <a:rPr lang="en-US" dirty="0"/>
              <a:t> – formal words are used in formal situations, such as press conferences and presentations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Informal diction</a:t>
            </a:r>
            <a:r>
              <a:rPr lang="en-US" dirty="0"/>
              <a:t> – uses informal words and conversation, such as writing or talking to friends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Colloquial diction</a:t>
            </a:r>
            <a:r>
              <a:rPr lang="en-US" dirty="0"/>
              <a:t> – uses words common in everyday speech, which may be different in different regions or communities.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62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122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Techniques and Elelments 5</vt:lpstr>
      <vt:lpstr>Allegory</vt:lpstr>
      <vt:lpstr>Euphemism</vt:lpstr>
      <vt:lpstr>Oxymoron</vt:lpstr>
      <vt:lpstr>Foil</vt:lpstr>
      <vt:lpstr>Diction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Elelments 5</dc:title>
  <dc:creator>Anthony Andreoli</dc:creator>
  <cp:lastModifiedBy>Anthony Andreoli</cp:lastModifiedBy>
  <cp:revision>4</cp:revision>
  <dcterms:created xsi:type="dcterms:W3CDTF">2018-12-19T13:35:44Z</dcterms:created>
  <dcterms:modified xsi:type="dcterms:W3CDTF">2018-12-19T14:06:58Z</dcterms:modified>
</cp:coreProperties>
</file>