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DB78A697-9D75-4DE8-8C28-1296A6CF43C1}" type="datetimeFigureOut">
              <a:rPr lang="en-US" dirty="0"/>
              <a:t>5/14/2019</a:t>
            </a:fld>
            <a:endParaRPr lang="en-US" dirty="0"/>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pPr algn="r"/>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F3075A-B3CA-4308-8288-4AA3FDE33D80}" type="datetimeFigureOut">
              <a:rPr lang="en-US" dirty="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674B8D-FEEF-4ACC-AE11-BD533592BCDC}" type="datetimeFigureOut">
              <a:rPr lang="en-US" dirty="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0326006-7E0B-4944-9FC8-8FFECA54B11C}" type="datetimeFigureOut">
              <a:rPr lang="en-US" dirty="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A3413-B80B-4905-8668-7292F4C8B0D5}" type="datetimeFigureOut">
              <a:rPr lang="en-US" dirty="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4019662-C6A4-45F9-A235-129F0C1DEF43}" type="datetimeFigureOut">
              <a:rPr lang="en-US" dirty="0"/>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909BB764-976A-4040-BDCA-252C91CEE939}" type="datetimeFigureOut">
              <a:rPr lang="en-US" dirty="0"/>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dirty="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dirty="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dirty="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D1490F-3E6A-4544-9694-22B6007FE3C6}" type="datetimeFigureOut">
              <a:rPr lang="en-US" dirty="0"/>
              <a:t>5/14/2019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dirty="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dirty="0"/>
              <a:t>5/14/2019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dirty="0"/>
              <a:t>5/14/2019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dirty="0"/>
              <a:t>5/14/2019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29323-6A73-409C-86A6-9EAF0F851121}" type="datetimeFigureOut">
              <a:rPr lang="en-US" dirty="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240176-F1D3-49EC-82F4-0915A3AC4184}" type="datetimeFigureOut">
              <a:rPr lang="en-US" dirty="0"/>
              <a:t>5/14/2019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50172865-FBF0-458A-BAFF-4F75173770F5}" type="datetimeFigureOut">
              <a:rPr lang="en-US" dirty="0"/>
              <a:t>5/14/2019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iterarydevices.net/asi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xford-royale.co.uk/articles/literary-terms-english.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iterarydevices.net/tragic-her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enandthepad.com/dramatic-techniques-shakespeare-8540495.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Techniques and elements</a:t>
            </a:r>
            <a:endParaRPr lang="en-US" dirty="0"/>
          </a:p>
        </p:txBody>
      </p:sp>
      <p:sp>
        <p:nvSpPr>
          <p:cNvPr id="3" name="Subtitle 2"/>
          <p:cNvSpPr>
            <a:spLocks noGrp="1"/>
          </p:cNvSpPr>
          <p:nvPr>
            <p:ph type="subTitle" idx="1"/>
          </p:nvPr>
        </p:nvSpPr>
        <p:spPr/>
        <p:txBody>
          <a:bodyPr/>
          <a:lstStyle/>
          <a:p>
            <a:r>
              <a:rPr lang="en-US" dirty="0" smtClean="0"/>
              <a:t>Shakespeare Edition</a:t>
            </a:r>
            <a:endParaRPr lang="en-US" dirty="0"/>
          </a:p>
        </p:txBody>
      </p:sp>
    </p:spTree>
    <p:extLst>
      <p:ext uri="{BB962C8B-B14F-4D97-AF65-F5344CB8AC3E}">
        <p14:creationId xmlns:p14="http://schemas.microsoft.com/office/powerpoint/2010/main" val="3052609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Soliloquy</a:t>
            </a:r>
            <a:endParaRPr lang="en-US" dirty="0"/>
          </a:p>
        </p:txBody>
      </p:sp>
      <p:sp>
        <p:nvSpPr>
          <p:cNvPr id="3" name="Content Placeholder 2"/>
          <p:cNvSpPr>
            <a:spLocks noGrp="1"/>
          </p:cNvSpPr>
          <p:nvPr>
            <p:ph sz="quarter" idx="13"/>
          </p:nvPr>
        </p:nvSpPr>
        <p:spPr>
          <a:xfrm>
            <a:off x="685800" y="1600200"/>
            <a:ext cx="10394707" cy="3962400"/>
          </a:xfrm>
        </p:spPr>
        <p:txBody>
          <a:bodyPr/>
          <a:lstStyle/>
          <a:p>
            <a:r>
              <a:rPr lang="en-US" dirty="0" smtClean="0"/>
              <a:t>Speech given by a character in order to show that character’s thoughts</a:t>
            </a:r>
          </a:p>
          <a:p>
            <a:endParaRPr lang="en-US" dirty="0"/>
          </a:p>
          <a:p>
            <a:r>
              <a:rPr lang="en-US" dirty="0" smtClean="0"/>
              <a:t>It is not a monologue as a monologue is given to the audience while a soliloquy is given to one’s self </a:t>
            </a:r>
          </a:p>
          <a:p>
            <a:endParaRPr lang="en-US" dirty="0"/>
          </a:p>
          <a:p>
            <a:r>
              <a:rPr lang="en-US" dirty="0"/>
              <a:t>In Act </a:t>
            </a:r>
            <a:r>
              <a:rPr lang="en-US" dirty="0" smtClean="0"/>
              <a:t>II, </a:t>
            </a:r>
            <a:r>
              <a:rPr lang="en-US" dirty="0"/>
              <a:t>scene </a:t>
            </a:r>
            <a:r>
              <a:rPr lang="en-US" dirty="0" smtClean="0"/>
              <a:t>ii, </a:t>
            </a:r>
            <a:r>
              <a:rPr lang="en-US" dirty="0"/>
              <a:t>from line 2 to 26, </a:t>
            </a:r>
            <a:r>
              <a:rPr lang="en-US" b="1" dirty="0"/>
              <a:t>Romeo</a:t>
            </a:r>
            <a:r>
              <a:rPr lang="en-US" dirty="0"/>
              <a:t> expresses his thoughts about </a:t>
            </a:r>
            <a:r>
              <a:rPr lang="en-US" b="1" dirty="0"/>
              <a:t>Juliet</a:t>
            </a:r>
            <a:r>
              <a:rPr lang="en-US" dirty="0"/>
              <a:t> when he sees her appear on the balcony in a </a:t>
            </a:r>
            <a:r>
              <a:rPr lang="en-US" b="1" dirty="0"/>
              <a:t>soliloquy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3403" y="313162"/>
            <a:ext cx="2537097" cy="2633237"/>
          </a:xfrm>
          <a:prstGeom prst="rect">
            <a:avLst/>
          </a:prstGeom>
        </p:spPr>
      </p:pic>
    </p:spTree>
    <p:extLst>
      <p:ext uri="{BB962C8B-B14F-4D97-AF65-F5344CB8AC3E}">
        <p14:creationId xmlns:p14="http://schemas.microsoft.com/office/powerpoint/2010/main" val="904132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396882" cy="990600"/>
          </a:xfrm>
        </p:spPr>
        <p:txBody>
          <a:bodyPr>
            <a:normAutofit/>
          </a:bodyPr>
          <a:lstStyle/>
          <a:p>
            <a:r>
              <a:rPr lang="en-US" dirty="0" smtClean="0"/>
              <a:t>Aside</a:t>
            </a:r>
            <a:br>
              <a:rPr lang="en-US" dirty="0" smtClean="0"/>
            </a:br>
            <a:r>
              <a:rPr lang="en-US" sz="900" dirty="0">
                <a:hlinkClick r:id="rId2"/>
              </a:rPr>
              <a:t>https://literarydevices.net/aside/</a:t>
            </a:r>
            <a:endParaRPr lang="en-US" sz="900" dirty="0"/>
          </a:p>
        </p:txBody>
      </p:sp>
      <p:sp>
        <p:nvSpPr>
          <p:cNvPr id="3" name="Content Placeholder 2"/>
          <p:cNvSpPr>
            <a:spLocks noGrp="1"/>
          </p:cNvSpPr>
          <p:nvPr>
            <p:ph sz="quarter" idx="13"/>
          </p:nvPr>
        </p:nvSpPr>
        <p:spPr>
          <a:xfrm>
            <a:off x="685800" y="990600"/>
            <a:ext cx="10394707" cy="4698999"/>
          </a:xfrm>
        </p:spPr>
        <p:txBody>
          <a:bodyPr>
            <a:normAutofit/>
          </a:bodyPr>
          <a:lstStyle/>
          <a:p>
            <a:r>
              <a:rPr lang="en-US" dirty="0" smtClean="0"/>
              <a:t>An aside </a:t>
            </a:r>
            <a:r>
              <a:rPr lang="en-US" dirty="0"/>
              <a:t>is a short comment or speech that a character delivers directly to the audience, or to himself, while other actors on the stage appear not to hear</a:t>
            </a:r>
            <a:r>
              <a:rPr lang="en-US" dirty="0" smtClean="0"/>
              <a:t>.</a:t>
            </a:r>
          </a:p>
          <a:p>
            <a:endParaRPr lang="en-US" dirty="0"/>
          </a:p>
          <a:p>
            <a:r>
              <a:rPr lang="en-US" dirty="0"/>
              <a:t>The difference between them is that an aside is a shorter comment, while a soliloquy is a longer speech. </a:t>
            </a:r>
            <a:endParaRPr lang="en-US" dirty="0" smtClean="0"/>
          </a:p>
          <a:p>
            <a:endParaRPr lang="en-US" dirty="0"/>
          </a:p>
          <a:p>
            <a:r>
              <a:rPr lang="en-US" dirty="0"/>
              <a:t>Another difference is that an aside reveals hidden secrets or judgments, whereas the soliloquy reveals motives, inner thoughts, or internal struggles going on in the mind of the character.</a:t>
            </a:r>
            <a:endParaRPr lang="en-US" dirty="0"/>
          </a:p>
        </p:txBody>
      </p:sp>
    </p:spTree>
    <p:extLst>
      <p:ext uri="{BB962C8B-B14F-4D97-AF65-F5344CB8AC3E}">
        <p14:creationId xmlns:p14="http://schemas.microsoft.com/office/powerpoint/2010/main" val="3335144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396882" cy="1358900"/>
          </a:xfrm>
        </p:spPr>
        <p:txBody>
          <a:bodyPr>
            <a:normAutofit/>
          </a:bodyPr>
          <a:lstStyle/>
          <a:p>
            <a:r>
              <a:rPr lang="en-US" sz="8000" dirty="0" smtClean="0"/>
              <a:t>Rhyming Couplet: </a:t>
            </a:r>
            <a:br>
              <a:rPr lang="en-US" sz="8000" dirty="0" smtClean="0"/>
            </a:br>
            <a:r>
              <a:rPr lang="en-US" sz="800" dirty="0" smtClean="0">
                <a:hlinkClick r:id="rId2"/>
              </a:rPr>
              <a:t>https</a:t>
            </a:r>
            <a:r>
              <a:rPr lang="en-US" sz="800" dirty="0">
                <a:hlinkClick r:id="rId2"/>
              </a:rPr>
              <a:t>://www.oxford-royale.co.uk/articles/literary-terms-english.html</a:t>
            </a:r>
            <a:endParaRPr lang="en-US" sz="800" dirty="0"/>
          </a:p>
        </p:txBody>
      </p:sp>
      <p:sp>
        <p:nvSpPr>
          <p:cNvPr id="3" name="Content Placeholder 2"/>
          <p:cNvSpPr>
            <a:spLocks noGrp="1"/>
          </p:cNvSpPr>
          <p:nvPr>
            <p:ph sz="quarter" idx="13"/>
          </p:nvPr>
        </p:nvSpPr>
        <p:spPr/>
        <p:txBody>
          <a:bodyPr/>
          <a:lstStyle/>
          <a:p>
            <a:r>
              <a:rPr lang="en-US" dirty="0"/>
              <a:t>A rhyming couplet is two lines of poetry with the words at the end of each rhyming</a:t>
            </a:r>
            <a:r>
              <a:rPr lang="en-US" dirty="0" smtClean="0"/>
              <a:t>.</a:t>
            </a:r>
          </a:p>
          <a:p>
            <a:endParaRPr lang="en-US" dirty="0"/>
          </a:p>
          <a:p>
            <a:r>
              <a:rPr lang="en-US" dirty="0"/>
              <a:t>a rhyming couplet </a:t>
            </a:r>
            <a:r>
              <a:rPr lang="en-US" dirty="0" smtClean="0"/>
              <a:t>summarizes </a:t>
            </a:r>
            <a:r>
              <a:rPr lang="en-US" dirty="0"/>
              <a:t>a particular thought, but entire works can be written in rhyming couplets</a:t>
            </a:r>
            <a:r>
              <a:rPr lang="en-US" dirty="0" smtClean="0"/>
              <a:t>,</a:t>
            </a:r>
          </a:p>
          <a:p>
            <a:endParaRPr lang="en-US" dirty="0"/>
          </a:p>
          <a:p>
            <a:r>
              <a:rPr lang="en-US" dirty="0"/>
              <a:t>Poets often choose the rhyming words very carefully, so that even these two words encapsulate an idea</a:t>
            </a:r>
            <a:r>
              <a:rPr lang="en-US" dirty="0" smtClean="0"/>
              <a:t>.</a:t>
            </a:r>
          </a:p>
          <a:p>
            <a:endParaRPr lang="en-US" dirty="0"/>
          </a:p>
        </p:txBody>
      </p:sp>
    </p:spTree>
    <p:extLst>
      <p:ext uri="{BB962C8B-B14F-4D97-AF65-F5344CB8AC3E}">
        <p14:creationId xmlns:p14="http://schemas.microsoft.com/office/powerpoint/2010/main" val="25542394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Tragic Hero</a:t>
            </a:r>
            <a:br>
              <a:rPr lang="en-US" dirty="0" smtClean="0"/>
            </a:br>
            <a:r>
              <a:rPr lang="en-US" sz="900" dirty="0">
                <a:hlinkClick r:id="rId2"/>
              </a:rPr>
              <a:t>https://literarydevices.net/tragic-hero/</a:t>
            </a:r>
            <a:endParaRPr lang="en-US" sz="900" dirty="0"/>
          </a:p>
        </p:txBody>
      </p:sp>
      <p:sp>
        <p:nvSpPr>
          <p:cNvPr id="3" name="Content Placeholder 2"/>
          <p:cNvSpPr>
            <a:spLocks noGrp="1"/>
          </p:cNvSpPr>
          <p:nvPr>
            <p:ph sz="quarter" idx="13"/>
          </p:nvPr>
        </p:nvSpPr>
        <p:spPr>
          <a:xfrm>
            <a:off x="1" y="2063396"/>
            <a:ext cx="9118600" cy="4312004"/>
          </a:xfrm>
        </p:spPr>
        <p:txBody>
          <a:bodyPr/>
          <a:lstStyle/>
          <a:p>
            <a:r>
              <a:rPr lang="en-US" dirty="0"/>
              <a:t>When a hero confronts downfall, he is recognized as a tragic hero or </a:t>
            </a:r>
            <a:r>
              <a:rPr lang="en-US" dirty="0" smtClean="0"/>
              <a:t>protagonist</a:t>
            </a:r>
          </a:p>
          <a:p>
            <a:endParaRPr lang="en-US" dirty="0"/>
          </a:p>
          <a:p>
            <a:r>
              <a:rPr lang="en-US" dirty="0"/>
              <a:t>The tragic flaw of the hero leads to his demise or downfall that in turn brings tragic end. This gives wisdom to the audience to avoid such things in their everyday </a:t>
            </a:r>
            <a:r>
              <a:rPr lang="en-US" dirty="0" smtClean="0"/>
              <a:t>lives</a:t>
            </a:r>
          </a:p>
          <a:p>
            <a:endParaRPr lang="en-US" dirty="0"/>
          </a:p>
          <a:p>
            <a:r>
              <a:rPr lang="en-US" b="1" dirty="0"/>
              <a:t>Romeo's tragic flaw</a:t>
            </a:r>
            <a:r>
              <a:rPr lang="en-US" dirty="0"/>
              <a:t> is his impetuosity, his rashness of action before thinking thoroughly.</a:t>
            </a:r>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700" y="266700"/>
            <a:ext cx="2628900" cy="5334000"/>
          </a:xfrm>
          <a:prstGeom prst="rect">
            <a:avLst/>
          </a:prstGeom>
        </p:spPr>
      </p:pic>
    </p:spTree>
    <p:extLst>
      <p:ext uri="{BB962C8B-B14F-4D97-AF65-F5344CB8AC3E}">
        <p14:creationId xmlns:p14="http://schemas.microsoft.com/office/powerpoint/2010/main" val="17926920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
            <a:ext cx="10396882" cy="1079500"/>
          </a:xfrm>
        </p:spPr>
        <p:txBody>
          <a:bodyPr>
            <a:normAutofit fontScale="90000"/>
          </a:bodyPr>
          <a:lstStyle/>
          <a:p>
            <a:r>
              <a:rPr lang="en-US" sz="7200" dirty="0"/>
              <a:t>Recurring Imagery</a:t>
            </a:r>
            <a:r>
              <a:rPr lang="en-US" dirty="0"/>
              <a:t/>
            </a:r>
            <a:br>
              <a:rPr lang="en-US" dirty="0"/>
            </a:br>
            <a:r>
              <a:rPr lang="en-US" sz="900" dirty="0">
                <a:hlinkClick r:id="rId2"/>
              </a:rPr>
              <a:t>https://penandthepad.com/dramatic-techniques-shakespeare-8540495.html</a:t>
            </a:r>
            <a:endParaRPr lang="en-US" sz="900" dirty="0"/>
          </a:p>
        </p:txBody>
      </p:sp>
      <p:sp>
        <p:nvSpPr>
          <p:cNvPr id="3" name="Content Placeholder 2"/>
          <p:cNvSpPr>
            <a:spLocks noGrp="1"/>
          </p:cNvSpPr>
          <p:nvPr>
            <p:ph sz="quarter" idx="13"/>
          </p:nvPr>
        </p:nvSpPr>
        <p:spPr>
          <a:xfrm>
            <a:off x="0" y="1079501"/>
            <a:ext cx="7137401" cy="4622799"/>
          </a:xfrm>
        </p:spPr>
        <p:txBody>
          <a:bodyPr>
            <a:normAutofit/>
          </a:bodyPr>
          <a:lstStyle/>
          <a:p>
            <a:r>
              <a:rPr lang="en-US" dirty="0"/>
              <a:t>Visual cues, such as recurring images and symbols, foreshadow events and help viewers connect ideas and themes throughout the story</a:t>
            </a:r>
            <a:r>
              <a:rPr lang="en-US" dirty="0" smtClean="0"/>
              <a:t>.</a:t>
            </a:r>
          </a:p>
          <a:p>
            <a:endParaRPr lang="en-US" dirty="0"/>
          </a:p>
          <a:p>
            <a:r>
              <a:rPr lang="en-US" dirty="0"/>
              <a:t>This dramatic technique helps the audience see, not just hear, important details about the play</a:t>
            </a:r>
            <a:r>
              <a:rPr lang="en-US" dirty="0" smtClean="0"/>
              <a:t>.</a:t>
            </a:r>
          </a:p>
          <a:p>
            <a:endParaRPr lang="en-US" dirty="0"/>
          </a:p>
          <a:p>
            <a:r>
              <a:rPr lang="en-US" dirty="0"/>
              <a:t>For example, Shakespeare repeatedly contrasts light and darkness in "Romeo and Juliet," foreshadowing the eventual demise of forbidden love.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161" y="673100"/>
            <a:ext cx="3907323" cy="5181600"/>
          </a:xfrm>
          <a:prstGeom prst="rect">
            <a:avLst/>
          </a:prstGeom>
        </p:spPr>
      </p:pic>
    </p:spTree>
    <p:extLst>
      <p:ext uri="{BB962C8B-B14F-4D97-AF65-F5344CB8AC3E}">
        <p14:creationId xmlns:p14="http://schemas.microsoft.com/office/powerpoint/2010/main" val="531817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46</TotalTime>
  <Words>203</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Impact</vt:lpstr>
      <vt:lpstr>Main Event</vt:lpstr>
      <vt:lpstr>Techniques and elements</vt:lpstr>
      <vt:lpstr>Soliloquy</vt:lpstr>
      <vt:lpstr>Aside https://literarydevices.net/aside/</vt:lpstr>
      <vt:lpstr>Rhyming Couplet:  https://www.oxford-royale.co.uk/articles/literary-terms-english.html</vt:lpstr>
      <vt:lpstr>Tragic Hero https://literarydevices.net/tragic-hero/</vt:lpstr>
      <vt:lpstr>Recurring Imagery https://penandthepad.com/dramatic-techniques-shakespeare-8540495.html</vt:lpstr>
    </vt:vector>
  </TitlesOfParts>
  <Company>Riverside School Board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and elements</dc:title>
  <dc:creator>Anthony Andreoli</dc:creator>
  <cp:lastModifiedBy>Anthony Andreoli</cp:lastModifiedBy>
  <cp:revision>5</cp:revision>
  <dcterms:created xsi:type="dcterms:W3CDTF">2019-05-14T15:30:05Z</dcterms:created>
  <dcterms:modified xsi:type="dcterms:W3CDTF">2019-05-14T16:16:48Z</dcterms:modified>
</cp:coreProperties>
</file>