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ngwriters.co.uk/terms-rhyth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nandthepad.com/tell-speaker-poem-4681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terarydevices.com/rhym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xamples.yourdictionary.com/assonance-example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Techniques and Elements of Poetry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88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Rhythm: </a:t>
            </a:r>
            <a:r>
              <a:rPr lang="en-US" sz="900" dirty="0">
                <a:hlinkClick r:id="rId2"/>
              </a:rPr>
              <a:t>https://www.youngwriters.co.uk/terms-rhythm</a:t>
            </a:r>
            <a:endParaRPr lang="en-US" sz="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1792937"/>
            <a:ext cx="9784080" cy="5250414"/>
          </a:xfrm>
        </p:spPr>
        <p:txBody>
          <a:bodyPr>
            <a:normAutofit/>
          </a:bodyPr>
          <a:lstStyle/>
          <a:p>
            <a:r>
              <a:rPr lang="en-US" dirty="0"/>
              <a:t>Rhythm is the pattern of stresses within a line of verse. All spoken word has a rhythm formed by stressed and unstressed </a:t>
            </a:r>
            <a:r>
              <a:rPr lang="en-US" b="1" dirty="0"/>
              <a:t>syllables</a:t>
            </a:r>
            <a:r>
              <a:rPr lang="en-US" dirty="0"/>
              <a:t>. When you write words in a sentence you will notice patterns forming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poetry pre measured patterns of stressed and unstressed syllables are called meters </a:t>
            </a:r>
          </a:p>
          <a:p>
            <a:endParaRPr lang="en-US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dirty="0">
                <a:latin typeface="Open Sans"/>
              </a:rPr>
              <a:t>Stressed syllables - long sounding</a:t>
            </a:r>
            <a:endParaRPr lang="en-US" altLang="en-US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dirty="0" smtClean="0">
                <a:latin typeface="Open Sans"/>
              </a:rPr>
              <a:t>Unstressed </a:t>
            </a:r>
            <a:r>
              <a:rPr lang="en-US" altLang="en-US" dirty="0">
                <a:latin typeface="Open Sans"/>
              </a:rPr>
              <a:t>syllables - short </a:t>
            </a:r>
            <a:r>
              <a:rPr lang="en-US" altLang="en-US" dirty="0" smtClean="0">
                <a:latin typeface="Open Sans"/>
              </a:rPr>
              <a:t>sounding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dirty="0">
                <a:latin typeface="Open Sans"/>
              </a:rPr>
              <a:t>Meters are the pattern of feet within a </a:t>
            </a:r>
            <a:r>
              <a:rPr lang="en-US" altLang="en-US" dirty="0" smtClean="0">
                <a:latin typeface="Open Sans"/>
              </a:rPr>
              <a:t>sentence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b="1" dirty="0">
                <a:latin typeface="Open Sans"/>
              </a:rPr>
              <a:t>Feet</a:t>
            </a:r>
            <a:r>
              <a:rPr lang="en-US" altLang="en-US" dirty="0">
                <a:latin typeface="Open Sans"/>
              </a:rPr>
              <a:t> are individual units of rhythm made up of patterns of syllables</a:t>
            </a:r>
            <a:r>
              <a:rPr lang="en-US" altLang="en-US" dirty="0" smtClean="0">
                <a:latin typeface="Open Sans"/>
              </a:rPr>
              <a:t>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dirty="0" smtClean="0">
                <a:latin typeface="Open Sans"/>
              </a:rPr>
              <a:t>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dirty="0" smtClean="0">
                <a:latin typeface="Open Sans"/>
              </a:rPr>
              <a:t>A </a:t>
            </a:r>
            <a:r>
              <a:rPr lang="en-US" altLang="en-US" dirty="0">
                <a:latin typeface="Open Sans"/>
              </a:rPr>
              <a:t>sentence is made up of one or more feet.</a:t>
            </a:r>
          </a:p>
          <a:p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151656"/>
            <a:ext cx="65" cy="1538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00314A"/>
              </a:solidFill>
              <a:effectLst/>
              <a:latin typeface="Open Sans"/>
            </a:endParaRPr>
          </a:p>
        </p:txBody>
      </p:sp>
      <p:pic>
        <p:nvPicPr>
          <p:cNvPr id="2053" name="Picture 5" descr="https://www.youngwriters.co.uk/images/layout/bulle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76200"/>
            <a:ext cx="9525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7894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Rhythm Continued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46" y="2183027"/>
            <a:ext cx="11096368" cy="4547287"/>
          </a:xfrm>
        </p:spPr>
      </p:pic>
    </p:spTree>
    <p:extLst>
      <p:ext uri="{BB962C8B-B14F-4D97-AF65-F5344CB8AC3E}">
        <p14:creationId xmlns:p14="http://schemas.microsoft.com/office/powerpoint/2010/main" val="4062045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Speaker </a:t>
            </a:r>
            <a:r>
              <a:rPr lang="en-US" sz="900" dirty="0" smtClean="0">
                <a:hlinkClick r:id="rId2"/>
              </a:rPr>
              <a:t>https</a:t>
            </a:r>
            <a:r>
              <a:rPr lang="en-US" sz="900" dirty="0">
                <a:hlinkClick r:id="rId2"/>
              </a:rPr>
              <a:t>://penandthepad.com/tell-speaker-poem-4681.html</a:t>
            </a:r>
            <a:endParaRPr lang="en-US" sz="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speaker is the voice or "persona" of a poem.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/>
              <a:t>should not assume that the poet is the speaker, because the poet may be writing from a perspective entirely different from his own, even with the voice of another gender, race or species, or even of a material </a:t>
            </a:r>
            <a:r>
              <a:rPr lang="en-US" dirty="0" smtClean="0"/>
              <a:t>object</a:t>
            </a:r>
          </a:p>
          <a:p>
            <a:endParaRPr lang="en-US" dirty="0"/>
          </a:p>
          <a:p>
            <a:r>
              <a:rPr lang="en-US" dirty="0"/>
              <a:t>The reader or listener must do more than just hear the voice of the poem to identify the speaker. It is important to examine the other elements of the poem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665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778505"/>
          </a:xfrm>
        </p:spPr>
        <p:txBody>
          <a:bodyPr>
            <a:normAutofit/>
          </a:bodyPr>
          <a:lstStyle/>
          <a:p>
            <a:r>
              <a:rPr lang="en-US" dirty="0" smtClean="0"/>
              <a:t>Rhyme </a:t>
            </a:r>
            <a:r>
              <a:rPr lang="en-US" sz="900" dirty="0">
                <a:hlinkClick r:id="rId2"/>
              </a:rPr>
              <a:t>http://www.literarydevices.com/rhyme/</a:t>
            </a:r>
            <a:endParaRPr lang="en-US" sz="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254" y="1805734"/>
            <a:ext cx="9784080" cy="5221142"/>
          </a:xfrm>
        </p:spPr>
        <p:txBody>
          <a:bodyPr>
            <a:normAutofit/>
          </a:bodyPr>
          <a:lstStyle/>
          <a:p>
            <a:r>
              <a:rPr lang="en-US" sz="2000" dirty="0"/>
              <a:t>Rhyme is a popular literary device in which the </a:t>
            </a:r>
            <a:r>
              <a:rPr lang="en-US" sz="2000" dirty="0" smtClean="0"/>
              <a:t>repetition</a:t>
            </a:r>
            <a:r>
              <a:rPr lang="en-US" sz="2000" dirty="0"/>
              <a:t> </a:t>
            </a:r>
            <a:r>
              <a:rPr lang="en-US" sz="2000" dirty="0" smtClean="0"/>
              <a:t>of </a:t>
            </a:r>
            <a:r>
              <a:rPr lang="en-US" sz="2000" dirty="0"/>
              <a:t>the same or similar sounds occurs in two or more words, usually at the end of lines in poems or </a:t>
            </a:r>
            <a:r>
              <a:rPr lang="en-US" sz="2000" dirty="0" smtClean="0"/>
              <a:t>songs.</a:t>
            </a:r>
          </a:p>
          <a:p>
            <a:pPr fontAlgn="base"/>
            <a:r>
              <a:rPr lang="en-US" sz="2000" dirty="0"/>
              <a:t> There are many different ways to classify rhyme. Many people recognize “perfect rhymes” as the only real type of rhyme. </a:t>
            </a:r>
            <a:endParaRPr lang="en-US" sz="2000" dirty="0" smtClean="0"/>
          </a:p>
          <a:p>
            <a:pPr fontAlgn="base"/>
            <a:r>
              <a:rPr lang="en-US" sz="2000" dirty="0" smtClean="0"/>
              <a:t>For </a:t>
            </a:r>
            <a:r>
              <a:rPr lang="en-US" sz="2000" dirty="0"/>
              <a:t>example, “mind” and “kind” are perfect rhymes, whereas “mind” and “line” are an imperfect match in sounds</a:t>
            </a:r>
            <a:r>
              <a:rPr lang="en-US" sz="2000" dirty="0" smtClean="0"/>
              <a:t>.</a:t>
            </a:r>
          </a:p>
          <a:p>
            <a:pPr fontAlgn="base"/>
            <a:r>
              <a:rPr lang="en-US" sz="2000" dirty="0" smtClean="0"/>
              <a:t> </a:t>
            </a:r>
            <a:r>
              <a:rPr lang="en-US" sz="2000" dirty="0"/>
              <a:t>Even within the classification of “perfect” rhymes, there are a few different types:</a:t>
            </a:r>
          </a:p>
          <a:p>
            <a:pPr fontAlgn="base"/>
            <a:r>
              <a:rPr lang="en-US" sz="2000" b="1" dirty="0"/>
              <a:t>Single</a:t>
            </a:r>
            <a:r>
              <a:rPr lang="en-US" sz="2000" dirty="0"/>
              <a:t>: This is a rhyme in which the stress is on the final syllable of the words (“mind” and “behind”).</a:t>
            </a:r>
          </a:p>
          <a:p>
            <a:pPr fontAlgn="base"/>
            <a:r>
              <a:rPr lang="en-US" sz="2000" b="1" dirty="0"/>
              <a:t>Double</a:t>
            </a:r>
            <a:r>
              <a:rPr lang="en-US" sz="2000" dirty="0"/>
              <a:t>: This perfect rhyme has the stress on the penultimate, or second-to-last, syllable (“toasting” and “roasting”).</a:t>
            </a:r>
          </a:p>
          <a:p>
            <a:pPr fontAlgn="base"/>
            <a:r>
              <a:rPr lang="en-US" sz="2000" b="1" dirty="0"/>
              <a:t>Dactylic</a:t>
            </a:r>
            <a:r>
              <a:rPr lang="en-US" sz="2000" dirty="0"/>
              <a:t>: This rhyme, relatively uncommon in English, has the stress on the antepenultimate, or third-from-last, syllable (“terrible” and “wearable”).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7571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Assonance </a:t>
            </a:r>
            <a:r>
              <a:rPr lang="en-US" sz="900" dirty="0">
                <a:hlinkClick r:id="rId2"/>
              </a:rPr>
              <a:t>https://examples.yourdictionary.com/assonance-examples.html</a:t>
            </a:r>
            <a:endParaRPr lang="en-US" sz="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974006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dirty="0" smtClean="0"/>
              <a:t>Assonance</a:t>
            </a:r>
            <a:r>
              <a:rPr lang="en-US" dirty="0"/>
              <a:t> is the repetition of vowel sounds in nearby words. It is used to reinforce the meanings of words or to set the mood</a:t>
            </a:r>
            <a:r>
              <a:rPr lang="en-US" dirty="0" smtClean="0"/>
              <a:t>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dirty="0" smtClean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dirty="0" smtClean="0">
                <a:latin typeface="inherit"/>
              </a:rPr>
              <a:t>In </a:t>
            </a:r>
            <a:r>
              <a:rPr lang="en-US" altLang="en-US" dirty="0">
                <a:latin typeface="inherit"/>
              </a:rPr>
              <a:t>this example by Carl Sandburg, in </a:t>
            </a:r>
            <a:r>
              <a:rPr lang="en-US" altLang="en-US" i="1" dirty="0">
                <a:latin typeface="inherit"/>
              </a:rPr>
              <a:t>Early Moon</a:t>
            </a:r>
            <a:r>
              <a:rPr lang="en-US" altLang="en-US" dirty="0">
                <a:latin typeface="inherit"/>
              </a:rPr>
              <a:t>, the long "o" sounds old or mysterious</a:t>
            </a:r>
            <a:r>
              <a:rPr lang="en-US" altLang="en-US" dirty="0" smtClean="0">
                <a:latin typeface="inherit"/>
              </a:rPr>
              <a:t>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dirty="0">
              <a:latin typeface="Open Sans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dirty="0">
                <a:latin typeface="inherit"/>
              </a:rPr>
              <a:t>"Poetry is old, ancient, goes back far. It is among the oldest of living things. So old it is that no man knows how and why the first poems came."</a:t>
            </a:r>
            <a:endParaRPr lang="en-US" altLang="en-US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dirty="0" smtClean="0">
              <a:latin typeface="inherit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dirty="0" smtClean="0">
                <a:latin typeface="inherit"/>
              </a:rPr>
              <a:t>Assonance </a:t>
            </a:r>
            <a:r>
              <a:rPr lang="en-US" altLang="en-US" dirty="0">
                <a:latin typeface="inherit"/>
              </a:rPr>
              <a:t>examples are sometimes hard to find, because they work subconsciously sometimes, and are subtle. </a:t>
            </a:r>
            <a:endParaRPr lang="en-US" altLang="en-US" dirty="0" smtClean="0">
              <a:latin typeface="inherit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n-US" dirty="0">
              <a:latin typeface="inherit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dirty="0" smtClean="0">
                <a:latin typeface="inherit"/>
              </a:rPr>
              <a:t>The </a:t>
            </a:r>
            <a:r>
              <a:rPr lang="en-US" altLang="en-US" dirty="0">
                <a:latin typeface="inherit"/>
              </a:rPr>
              <a:t>long vowel sounds will slow down the energy and make the mood more somber, while high sounds can increase the energy level of the piece.</a:t>
            </a:r>
            <a:endParaRPr lang="en-US" altLang="en-US" dirty="0">
              <a:latin typeface="Arial" panose="020B0604020202020204" pitchFamily="34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8947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846320"/>
          </a:xfrm>
        </p:spPr>
        <p:txBody>
          <a:bodyPr>
            <a:normAutofit/>
          </a:bodyPr>
          <a:lstStyle/>
          <a:p>
            <a:r>
              <a:rPr lang="en-US" sz="2400" dirty="0"/>
              <a:t>In poetry, a stanza is a division of four or more lines having a fixed length, meter, or rhyming scheme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/>
              <a:t>Stanzas in poetry are similar to paragraphs in prose. Both stanzas and paragraphs include connected thoughts, and are set off by a space.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number of lines varies in different kinds of stanzas, but it is uncommon for a stanza to have more than twelve lines.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/>
              <a:t>pattern of a stanza is determined by the number of </a:t>
            </a:r>
            <a:r>
              <a:rPr lang="en-US" sz="2400" i="1" dirty="0"/>
              <a:t>feet</a:t>
            </a:r>
            <a:r>
              <a:rPr lang="en-US" sz="2400" dirty="0"/>
              <a:t> in each line, and by its </a:t>
            </a:r>
            <a:r>
              <a:rPr lang="en-US" sz="2400" i="1" dirty="0"/>
              <a:t>metrical</a:t>
            </a:r>
            <a:r>
              <a:rPr lang="en-US" sz="2400" dirty="0"/>
              <a:t> or </a:t>
            </a:r>
            <a:r>
              <a:rPr lang="en-US" sz="2400" i="1" dirty="0"/>
              <a:t>rhyming</a:t>
            </a:r>
            <a:r>
              <a:rPr lang="en-US" sz="2400" dirty="0"/>
              <a:t> scheme.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9869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43</TotalTime>
  <Words>165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Corbel</vt:lpstr>
      <vt:lpstr>inherit</vt:lpstr>
      <vt:lpstr>Open Sans</vt:lpstr>
      <vt:lpstr>Wingdings</vt:lpstr>
      <vt:lpstr>Banded</vt:lpstr>
      <vt:lpstr>Techniques and Elements of Poetry</vt:lpstr>
      <vt:lpstr>Rhythm: https://www.youngwriters.co.uk/terms-rhythm</vt:lpstr>
      <vt:lpstr>Rhythm Continued</vt:lpstr>
      <vt:lpstr>Speaker https://penandthepad.com/tell-speaker-poem-4681.html</vt:lpstr>
      <vt:lpstr>Rhyme http://www.literarydevices.com/rhyme/</vt:lpstr>
      <vt:lpstr>Assonance https://examples.yourdictionary.com/assonance-examples.html</vt:lpstr>
      <vt:lpstr>Stanza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Techniques and Elements of Poetry</dc:title>
  <dc:creator>anthony</dc:creator>
  <cp:lastModifiedBy>anthony</cp:lastModifiedBy>
  <cp:revision>5</cp:revision>
  <dcterms:created xsi:type="dcterms:W3CDTF">2019-04-07T21:18:35Z</dcterms:created>
  <dcterms:modified xsi:type="dcterms:W3CDTF">2019-04-07T22:02:19Z</dcterms:modified>
</cp:coreProperties>
</file>