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0" r:id="rId5"/>
    <p:sldId id="265" r:id="rId6"/>
    <p:sldId id="266" r:id="rId7"/>
    <p:sldId id="268" r:id="rId8"/>
    <p:sldId id="270" r:id="rId9"/>
    <p:sldId id="271" r:id="rId10"/>
    <p:sldId id="259" r:id="rId11"/>
    <p:sldId id="258" r:id="rId12"/>
    <p:sldId id="261" r:id="rId13"/>
    <p:sldId id="272" r:id="rId14"/>
    <p:sldId id="262" r:id="rId15"/>
    <p:sldId id="263" r:id="rId16"/>
    <p:sldId id="26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hbzCRLVVo" TargetMode="External"/><Relationship Id="rId2" Type="http://schemas.openxmlformats.org/officeDocument/2006/relationships/hyperlink" Target="https://www.youtube.com/watch?v=XfUq9b1XTa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406400"/>
            <a:ext cx="11123612" cy="1485899"/>
          </a:xfrm>
        </p:spPr>
        <p:txBody>
          <a:bodyPr/>
          <a:lstStyle/>
          <a:p>
            <a:r>
              <a:rPr lang="en-US" dirty="0" smtClean="0"/>
              <a:t>The 1970’s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1892299"/>
            <a:ext cx="8915399" cy="47625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158507"/>
            <a:ext cx="5283200" cy="173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15" y="1892299"/>
            <a:ext cx="1809869" cy="4965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1819142"/>
            <a:ext cx="8394700" cy="48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9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events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4536"/>
            <a:ext cx="10072688" cy="5313464"/>
          </a:xfrm>
        </p:spPr>
        <p:txBody>
          <a:bodyPr>
            <a:noAutofit/>
          </a:bodyPr>
          <a:lstStyle/>
          <a:p>
            <a:r>
              <a:rPr lang="en-US" sz="2400" b="1" u="sng" dirty="0"/>
              <a:t>Montreal Olympics </a:t>
            </a:r>
            <a:r>
              <a:rPr lang="en-US" sz="2400" b="1" u="sng" dirty="0" smtClean="0"/>
              <a:t>1976</a:t>
            </a:r>
            <a:r>
              <a:rPr lang="en-US" sz="2400" dirty="0"/>
              <a:t> </a:t>
            </a:r>
          </a:p>
          <a:p>
            <a:pPr marL="0" lvl="0" indent="0">
              <a:buNone/>
            </a:pPr>
            <a:r>
              <a:rPr lang="en-US" sz="2400" dirty="0"/>
              <a:t>Quebec gets a higher international </a:t>
            </a:r>
            <a:r>
              <a:rPr lang="en-US" sz="2400" dirty="0" smtClean="0"/>
              <a:t>profile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/>
              <a:t>Political </a:t>
            </a:r>
            <a:r>
              <a:rPr lang="en-US" sz="2400" b="1" u="sng" dirty="0"/>
              <a:t>opposition</a:t>
            </a:r>
            <a:endParaRPr lang="en-US" sz="2400" dirty="0"/>
          </a:p>
          <a:p>
            <a:pPr lvl="0"/>
            <a:r>
              <a:rPr lang="en-US" sz="2400" dirty="0"/>
              <a:t>The </a:t>
            </a:r>
            <a:r>
              <a:rPr lang="en-US" sz="2400" dirty="0" err="1"/>
              <a:t>Parti</a:t>
            </a:r>
            <a:r>
              <a:rPr lang="en-US" sz="2400" dirty="0"/>
              <a:t> Quebecois was founded in 1968 by under Jean Lesage, whose </a:t>
            </a:r>
            <a:r>
              <a:rPr lang="en-US" sz="2400" dirty="0" err="1"/>
              <a:t>Mouvement</a:t>
            </a:r>
            <a:r>
              <a:rPr lang="en-US" sz="2400" dirty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ouverainete</a:t>
            </a:r>
            <a:r>
              <a:rPr lang="en-US" sz="2400" dirty="0" smtClean="0"/>
              <a:t>-association </a:t>
            </a:r>
            <a:r>
              <a:rPr lang="en-US" sz="2400" dirty="0"/>
              <a:t>joined forces with other political groups, espousing the independence of Quebec, to create the </a:t>
            </a:r>
            <a:r>
              <a:rPr lang="en-US" sz="2400" dirty="0" err="1" smtClean="0"/>
              <a:t>Parti</a:t>
            </a:r>
            <a:r>
              <a:rPr lang="en-US" sz="2400" dirty="0"/>
              <a:t> </a:t>
            </a:r>
            <a:r>
              <a:rPr lang="en-US" sz="2400" dirty="0" smtClean="0"/>
              <a:t>Quebecois.</a:t>
            </a:r>
          </a:p>
          <a:p>
            <a:pPr marL="0" lvl="0" indent="0">
              <a:buNone/>
            </a:pPr>
            <a:r>
              <a:rPr lang="en-US" sz="2400" dirty="0"/>
              <a:t> </a:t>
            </a:r>
          </a:p>
          <a:p>
            <a:r>
              <a:rPr lang="en-US" sz="2400" dirty="0"/>
              <a:t>The newly  created  </a:t>
            </a:r>
            <a:r>
              <a:rPr lang="en-US" sz="2400" dirty="0" err="1"/>
              <a:t>Parti</a:t>
            </a:r>
            <a:r>
              <a:rPr lang="en-US" sz="2400" dirty="0"/>
              <a:t> Quebecois got </a:t>
            </a:r>
            <a:r>
              <a:rPr lang="en-US" sz="2400" dirty="0" smtClean="0"/>
              <a:t>24% </a:t>
            </a:r>
            <a:r>
              <a:rPr lang="en-US" sz="2400" dirty="0"/>
              <a:t>of the popular vote in the elections of 1970, </a:t>
            </a:r>
            <a:r>
              <a:rPr lang="en-US" sz="2400" dirty="0" smtClean="0"/>
              <a:t>30%  </a:t>
            </a:r>
            <a:r>
              <a:rPr lang="en-US" sz="2400" dirty="0"/>
              <a:t>in  1973, and it came to power in 1976.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19" y="1544536"/>
            <a:ext cx="2048161" cy="1457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0" y="1287325"/>
            <a:ext cx="1686160" cy="1714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8" y="3372602"/>
            <a:ext cx="2495898" cy="1124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" y="4867247"/>
            <a:ext cx="2511895" cy="18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What were the principal sociocultural developments in Quebec during this period? </a:t>
            </a:r>
            <a:r>
              <a:rPr lang="en-US" b="1" i="1" dirty="0" smtClean="0"/>
              <a:t>1976-1980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/>
              <a:t>Premier: Rene </a:t>
            </a:r>
            <a:r>
              <a:rPr lang="en-US" sz="2800" b="1" u="sng" dirty="0"/>
              <a:t>Levesque </a:t>
            </a:r>
            <a:endParaRPr lang="en-US" sz="2800" b="1" u="sng" dirty="0" smtClean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1400" dirty="0"/>
          </a:p>
          <a:p>
            <a:pPr lvl="0"/>
            <a:r>
              <a:rPr lang="en-US" sz="2400" dirty="0"/>
              <a:t>Maternity leave and increased access to daycare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Agricultural zoning laws were passed so as to better protect Quebec's farmland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Adoption of anti-scab laws which prevented companies </a:t>
            </a:r>
            <a:r>
              <a:rPr lang="en-US" sz="2400" dirty="0" smtClean="0"/>
              <a:t>from</a:t>
            </a:r>
            <a:r>
              <a:rPr lang="en-US" sz="2400" dirty="0"/>
              <a:t> </a:t>
            </a:r>
            <a:r>
              <a:rPr lang="en-US" sz="2400" dirty="0" smtClean="0"/>
              <a:t>hiring </a:t>
            </a:r>
            <a:r>
              <a:rPr lang="en-US" sz="2400" dirty="0"/>
              <a:t>strike breakers (scabs) during </a:t>
            </a:r>
            <a:r>
              <a:rPr lang="en-US" sz="2400" dirty="0" smtClean="0"/>
              <a:t>labor </a:t>
            </a:r>
            <a:r>
              <a:rPr lang="en-US" sz="2400" dirty="0"/>
              <a:t>conflicts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Liberalization of access to abortion for women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477956"/>
            <a:ext cx="2133600" cy="43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4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5590"/>
          </a:xfrm>
        </p:spPr>
        <p:txBody>
          <a:bodyPr/>
          <a:lstStyle/>
          <a:p>
            <a:r>
              <a:rPr lang="en-US" dirty="0"/>
              <a:t>Economic Changes: 1970-1976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9700"/>
            <a:ext cx="8915400" cy="51562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Premier: Rene Levesque </a:t>
            </a:r>
          </a:p>
          <a:p>
            <a:endParaRPr lang="en-US" dirty="0" smtClean="0"/>
          </a:p>
          <a:p>
            <a:r>
              <a:rPr lang="en-US" sz="2400" dirty="0"/>
              <a:t>Continued state intervention in Quebec's economy (creation of the Quebec automobile insurance plan) - a plan whereby the State would compensate victims of car accidents for loss of life or injuries sustained.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1970s also saw the emergence of a Francophone Quebecois business class and the rise to prominence of companies such as Jean Coutu, Bombardier, Hydro-Quebec, Quebecor, and Cascades.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906456"/>
            <a:ext cx="1739900" cy="46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425" y="103410"/>
            <a:ext cx="8911687" cy="798290"/>
          </a:xfrm>
        </p:spPr>
        <p:txBody>
          <a:bodyPr/>
          <a:lstStyle/>
          <a:p>
            <a:r>
              <a:rPr lang="en-US" dirty="0" smtClean="0"/>
              <a:t>Political and other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432" y="901700"/>
            <a:ext cx="10638567" cy="607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Labor relations: Unions were difficult for Bourassa but supported Lévesque so the government was sensitive to their demands</a:t>
            </a:r>
          </a:p>
          <a:p>
            <a:endParaRPr lang="en-US" dirty="0"/>
          </a:p>
          <a:p>
            <a:r>
              <a:rPr lang="en-US" dirty="0" smtClean="0"/>
              <a:t>In 1977 they created the Rans Formula that forced owners to collect union dues from employees and give it to the unions</a:t>
            </a:r>
          </a:p>
          <a:p>
            <a:endParaRPr lang="en-US" dirty="0"/>
          </a:p>
          <a:p>
            <a:r>
              <a:rPr lang="en-US" dirty="0" smtClean="0"/>
              <a:t>In 1979 the PQ also created The act respecting labor standards giving protection to non unionized workers</a:t>
            </a:r>
          </a:p>
          <a:p>
            <a:endParaRPr lang="en-US" dirty="0"/>
          </a:p>
          <a:p>
            <a:r>
              <a:rPr lang="en-US" dirty="0" smtClean="0"/>
              <a:t>IN 1978  the Act Respecting farmland was created to protect farmland in Quebec that was being threatened by the expansion of Urban agglomeration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1977  The act to Govern the Financing of Political parties was passed</a:t>
            </a:r>
          </a:p>
          <a:p>
            <a:pPr lvl="3"/>
            <a:r>
              <a:rPr lang="en-US" sz="1800" dirty="0" smtClean="0"/>
              <a:t>1) State assumed responsibility for the majority of expenses</a:t>
            </a:r>
          </a:p>
          <a:p>
            <a:pPr lvl="3"/>
            <a:r>
              <a:rPr lang="en-US" sz="1800" dirty="0" smtClean="0"/>
              <a:t>2) Only voters could give money, companies and lobby groups could not</a:t>
            </a:r>
          </a:p>
          <a:p>
            <a:pPr lvl="3"/>
            <a:r>
              <a:rPr lang="en-US" sz="1800" dirty="0" smtClean="0"/>
              <a:t>3) Maximum 3000$ per citizen</a:t>
            </a:r>
          </a:p>
          <a:p>
            <a:pPr lvl="3"/>
            <a:r>
              <a:rPr lang="en-US" sz="1800" dirty="0" smtClean="0"/>
              <a:t>4) Anyone who paid more than 100 was published and made public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746"/>
            <a:ext cx="1612900" cy="184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" y="1293510"/>
            <a:ext cx="1493967" cy="1770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" y="5319825"/>
            <a:ext cx="2772162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Debate: Bill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20800"/>
            <a:ext cx="9424988" cy="5664200"/>
          </a:xfrm>
        </p:spPr>
        <p:txBody>
          <a:bodyPr>
            <a:noAutofit/>
          </a:bodyPr>
          <a:lstStyle/>
          <a:p>
            <a:pPr lvl="0"/>
            <a:r>
              <a:rPr lang="en-US" sz="2300" dirty="0"/>
              <a:t>French the </a:t>
            </a:r>
            <a:r>
              <a:rPr lang="en-US" sz="2300" dirty="0" smtClean="0"/>
              <a:t>only </a:t>
            </a:r>
            <a:r>
              <a:rPr lang="en-US" sz="2300" dirty="0"/>
              <a:t>official language in </a:t>
            </a:r>
            <a:r>
              <a:rPr lang="en-US" sz="2300" dirty="0" smtClean="0"/>
              <a:t>Quebec</a:t>
            </a:r>
          </a:p>
          <a:p>
            <a:pPr marL="0" lvl="0" indent="0">
              <a:buNone/>
            </a:pPr>
            <a:endParaRPr lang="en-US" sz="2300" dirty="0"/>
          </a:p>
          <a:p>
            <a:pPr lvl="0"/>
            <a:r>
              <a:rPr lang="en-US" sz="2300" dirty="0" smtClean="0"/>
              <a:t>Imposes </a:t>
            </a:r>
            <a:r>
              <a:rPr lang="en-US" sz="2300" dirty="0" err="1" smtClean="0"/>
              <a:t>unilingualism</a:t>
            </a:r>
            <a:r>
              <a:rPr lang="en-US" sz="2300" dirty="0" smtClean="0"/>
              <a:t> </a:t>
            </a:r>
            <a:r>
              <a:rPr lang="en-US" sz="2300" dirty="0"/>
              <a:t>in the </a:t>
            </a:r>
            <a:r>
              <a:rPr lang="en-US" sz="2300" dirty="0" smtClean="0"/>
              <a:t>legislature</a:t>
            </a:r>
            <a:r>
              <a:rPr lang="en-US" sz="2300" dirty="0"/>
              <a:t>,</a:t>
            </a:r>
            <a:r>
              <a:rPr lang="en-US" sz="2300" dirty="0" smtClean="0"/>
              <a:t> signs</a:t>
            </a:r>
            <a:r>
              <a:rPr lang="en-US" sz="2300" dirty="0"/>
              <a:t>, work. commerce </a:t>
            </a:r>
            <a:r>
              <a:rPr lang="en-US" sz="2300" dirty="0" smtClean="0"/>
              <a:t>and </a:t>
            </a:r>
            <a:r>
              <a:rPr lang="en-US" sz="2300" dirty="0"/>
              <a:t>stated that </a:t>
            </a:r>
            <a:r>
              <a:rPr lang="en-US" sz="2300" dirty="0" smtClean="0"/>
              <a:t>all  </a:t>
            </a:r>
            <a:r>
              <a:rPr lang="en-US" sz="2300" dirty="0"/>
              <a:t>immigrants must go to French schools</a:t>
            </a:r>
            <a:r>
              <a:rPr lang="en-US" sz="2300" dirty="0" smtClean="0"/>
              <a:t>.</a:t>
            </a:r>
          </a:p>
          <a:p>
            <a:pPr marL="0" lvl="0" indent="0">
              <a:buNone/>
            </a:pPr>
            <a:endParaRPr lang="en-US" sz="2300" dirty="0"/>
          </a:p>
          <a:p>
            <a:pPr lvl="0"/>
            <a:r>
              <a:rPr lang="en-US" sz="2300" dirty="0"/>
              <a:t>The only children  who could go to English  schools were those  whose  parents  received  an  education in  English in  Quebec</a:t>
            </a:r>
            <a:r>
              <a:rPr lang="en-US" sz="2300" dirty="0" smtClean="0"/>
              <a:t>.</a:t>
            </a:r>
            <a:br>
              <a:rPr lang="en-US" sz="2300" dirty="0" smtClean="0"/>
            </a:br>
            <a:endParaRPr lang="en-US" sz="2300" dirty="0"/>
          </a:p>
          <a:p>
            <a:pPr lvl="0"/>
            <a:r>
              <a:rPr lang="en-US" sz="2300" dirty="0"/>
              <a:t>Replaced Bill </a:t>
            </a:r>
            <a:r>
              <a:rPr lang="en-US" sz="2300" dirty="0" smtClean="0"/>
              <a:t>22</a:t>
            </a:r>
          </a:p>
          <a:p>
            <a:pPr lvl="0"/>
            <a:endParaRPr lang="en-US" sz="2300" dirty="0"/>
          </a:p>
          <a:p>
            <a:pPr lvl="0"/>
            <a:r>
              <a:rPr lang="en-US" sz="2300" dirty="0" smtClean="0"/>
              <a:t>Many English feel they have no place and leave, English population dropped by 90 000 people</a:t>
            </a:r>
          </a:p>
          <a:p>
            <a:pPr lvl="0"/>
            <a:endParaRPr lang="en-US" sz="2300" dirty="0"/>
          </a:p>
          <a:p>
            <a:pPr lvl="0"/>
            <a:endParaRPr lang="en-US" sz="2300" dirty="0"/>
          </a:p>
          <a:p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644270"/>
            <a:ext cx="2309812" cy="1330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975089"/>
            <a:ext cx="2309812" cy="38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</a:t>
            </a:r>
            <a:r>
              <a:rPr lang="en-US" dirty="0" smtClean="0"/>
              <a:t>Debate: 1980 Referendum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</a:t>
            </a:r>
            <a:r>
              <a:rPr lang="en-US" dirty="0"/>
              <a:t>the elections of </a:t>
            </a:r>
            <a:r>
              <a:rPr lang="en-US" dirty="0" smtClean="0"/>
              <a:t>1976</a:t>
            </a:r>
            <a:r>
              <a:rPr lang="en-US" dirty="0"/>
              <a:t>, Levesque promised that he would hold a referendum on sovereignty-association.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referendum is </a:t>
            </a:r>
            <a:r>
              <a:rPr lang="en-US" dirty="0"/>
              <a:t>a general vote by the electorate on a single political question that has been referred to them for a direct decision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 May 20, </a:t>
            </a:r>
            <a:r>
              <a:rPr lang="en-US" dirty="0" smtClean="0"/>
              <a:t>1980 </a:t>
            </a:r>
            <a:r>
              <a:rPr lang="en-US" dirty="0"/>
              <a:t>the electorate of Quebec was asked the following question: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Government of" Quebec  has made  public it’s proposal to negotiate a  new agreement  with  the rest  of </a:t>
            </a:r>
            <a:r>
              <a:rPr lang="en-US" dirty="0" smtClean="0"/>
              <a:t>Canada, based </a:t>
            </a:r>
            <a:r>
              <a:rPr lang="en-US" dirty="0"/>
              <a:t>on the equality of nations:  this agreement would enable Québec to acquire exclusive power to make its own laws, levy its taxes and establish relations abroad - - in other words –sovereignty – and at the same time, to maintain within Canada an economic association including common currency; no change in political status resulting from these negotiations will be effected without the approval by the people through another referendum; on these terms. Do you give the Government of Québec the mandate to negotiate the proposed agreement between Québec and Canada?                YES_____    NO___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1" y="3060700"/>
            <a:ext cx="2211539" cy="379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0" y="1461994"/>
            <a:ext cx="2211539" cy="1598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9" y="166877"/>
            <a:ext cx="1934266" cy="12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3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29100"/>
          </a:xfrm>
        </p:spPr>
        <p:txBody>
          <a:bodyPr>
            <a:noAutofit/>
          </a:bodyPr>
          <a:lstStyle/>
          <a:p>
            <a:r>
              <a:rPr lang="en-US" sz="2300" dirty="0"/>
              <a:t>The Yes forces were  led by  Rene  Levesque and the </a:t>
            </a:r>
            <a:r>
              <a:rPr lang="en-US" sz="2300" dirty="0" smtClean="0"/>
              <a:t>No </a:t>
            </a:r>
            <a:r>
              <a:rPr lang="en-US" sz="2300" dirty="0"/>
              <a:t>forces were led  by  </a:t>
            </a:r>
            <a:r>
              <a:rPr lang="en-US" sz="2300" dirty="0" smtClean="0"/>
              <a:t>Liberal  </a:t>
            </a:r>
            <a:r>
              <a:rPr lang="en-US" sz="2300" dirty="0"/>
              <a:t>leader, Claude Ryan. </a:t>
            </a:r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On Referendum </a:t>
            </a:r>
            <a:r>
              <a:rPr lang="en-US" sz="2300" dirty="0"/>
              <a:t>night, Levesque's referendum on sovereignty-association was soundly </a:t>
            </a:r>
            <a:r>
              <a:rPr lang="en-US" sz="2300" dirty="0" smtClean="0"/>
              <a:t>defeated</a:t>
            </a:r>
          </a:p>
          <a:p>
            <a:endParaRPr lang="en-US" sz="2300" dirty="0"/>
          </a:p>
          <a:p>
            <a:r>
              <a:rPr lang="en-US" sz="2300" dirty="0"/>
              <a:t>60%   of the electorate voted against </a:t>
            </a:r>
            <a:r>
              <a:rPr lang="en-US" sz="2300" dirty="0" smtClean="0"/>
              <a:t>sovereignty-association</a:t>
            </a:r>
          </a:p>
          <a:p>
            <a:endParaRPr lang="en-US" sz="2300" dirty="0"/>
          </a:p>
          <a:p>
            <a:r>
              <a:rPr lang="en-US" sz="2300" dirty="0"/>
              <a:t>40% voted in </a:t>
            </a:r>
            <a:r>
              <a:rPr lang="en-US" sz="2300" dirty="0" smtClean="0"/>
              <a:t>favor </a:t>
            </a:r>
            <a:r>
              <a:rPr lang="en-US" sz="2300" dirty="0"/>
              <a:t>of negotiating sovereignty-association</a:t>
            </a:r>
            <a:endParaRPr lang="en-US" sz="2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0" y="1905000"/>
            <a:ext cx="2305372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7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101600"/>
            <a:ext cx="11326812" cy="685800"/>
          </a:xfrm>
        </p:spPr>
        <p:txBody>
          <a:bodyPr/>
          <a:lstStyle/>
          <a:p>
            <a:r>
              <a:rPr lang="en-US" dirty="0" smtClean="0"/>
              <a:t>Economic Downturn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1" y="1219200"/>
            <a:ext cx="11861799" cy="5791200"/>
          </a:xfrm>
        </p:spPr>
        <p:txBody>
          <a:bodyPr/>
          <a:lstStyle/>
          <a:p>
            <a:r>
              <a:rPr lang="en-US" dirty="0" smtClean="0"/>
              <a:t>End of the 70’s was marked by an economic downturn</a:t>
            </a:r>
          </a:p>
          <a:p>
            <a:endParaRPr lang="en-US" dirty="0"/>
          </a:p>
          <a:p>
            <a:r>
              <a:rPr lang="en-US" dirty="0" smtClean="0"/>
              <a:t>A second oil crisis led to a new wave </a:t>
            </a:r>
            <a:r>
              <a:rPr lang="en-US" dirty="0" smtClean="0"/>
              <a:t>of inflation while labor costs made many companies move jobs out of Quebec</a:t>
            </a:r>
          </a:p>
          <a:p>
            <a:endParaRPr lang="en-US" dirty="0"/>
          </a:p>
          <a:p>
            <a:r>
              <a:rPr lang="en-US" dirty="0" smtClean="0"/>
              <a:t>The rise of Unemployment led to slow economic growth and led to tax losses for the government</a:t>
            </a:r>
          </a:p>
          <a:p>
            <a:endParaRPr lang="en-US" dirty="0"/>
          </a:p>
          <a:p>
            <a:r>
              <a:rPr lang="en-US" dirty="0" smtClean="0"/>
              <a:t>                  To maintain services taxes needed to be raised</a:t>
            </a:r>
          </a:p>
          <a:p>
            <a:endParaRPr lang="en-US" dirty="0"/>
          </a:p>
          <a:p>
            <a:r>
              <a:rPr lang="en-US" dirty="0" smtClean="0"/>
              <a:t>             Governments went into major debt</a:t>
            </a:r>
          </a:p>
          <a:p>
            <a:endParaRPr lang="en-US" dirty="0"/>
          </a:p>
          <a:p>
            <a:r>
              <a:rPr lang="en-US" dirty="0" smtClean="0"/>
              <a:t>             Some experts believed we need to get away from Interventionism and reduce services</a:t>
            </a:r>
          </a:p>
          <a:p>
            <a:endParaRPr lang="en-US" dirty="0"/>
          </a:p>
          <a:p>
            <a:r>
              <a:rPr lang="en-US" dirty="0" smtClean="0"/>
              <a:t>             This is hotly debated through out the 80’s and 90’s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98" y="3530600"/>
            <a:ext cx="3843502" cy="1805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0"/>
            <a:ext cx="4824413" cy="19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1485900"/>
            <a:ext cx="10450512" cy="5372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Labor confederation: an organization that brings together several unions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Patriate: To transfer control of a constitution from a mother country to its former colony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Amending formula: procedure to be followed in order to amend or change a constitution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659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5113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What were the principal sociocultural developments in Quebec during this </a:t>
            </a:r>
            <a:r>
              <a:rPr lang="en-US" b="1" i="1" dirty="0" smtClean="0"/>
              <a:t>period? 1970-1976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499" y="1536700"/>
            <a:ext cx="8915400" cy="5321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u="sng" dirty="0" smtClean="0"/>
              <a:t>Premier: Robert  </a:t>
            </a:r>
            <a:r>
              <a:rPr lang="en-US" sz="3000" b="1" u="sng" dirty="0"/>
              <a:t>Bourassa </a:t>
            </a:r>
            <a:endParaRPr lang="en-US" sz="3000" b="1" u="sng" dirty="0" smtClean="0"/>
          </a:p>
          <a:p>
            <a:endParaRPr lang="en-US" b="1" u="sng" dirty="0"/>
          </a:p>
          <a:p>
            <a:r>
              <a:rPr lang="en-US" sz="2300" dirty="0" smtClean="0"/>
              <a:t>Implemented </a:t>
            </a:r>
            <a:r>
              <a:rPr lang="en-US" sz="2300" dirty="0"/>
              <a:t>health insurance or </a:t>
            </a:r>
            <a:r>
              <a:rPr lang="en-US" sz="2300" dirty="0" smtClean="0"/>
              <a:t>Medicare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lvl="0"/>
            <a:r>
              <a:rPr lang="en-US" sz="2300" dirty="0"/>
              <a:t>Created community health services or </a:t>
            </a:r>
            <a:r>
              <a:rPr lang="en-US" sz="2300" dirty="0" smtClean="0"/>
              <a:t>CLSCs</a:t>
            </a:r>
          </a:p>
          <a:p>
            <a:pPr marL="0" lvl="0" indent="0">
              <a:buNone/>
            </a:pPr>
            <a:endParaRPr lang="en-US" sz="2300" dirty="0"/>
          </a:p>
          <a:p>
            <a:pPr lvl="0"/>
            <a:r>
              <a:rPr lang="en-US" sz="2300" dirty="0"/>
              <a:t>Legislated the </a:t>
            </a:r>
            <a:r>
              <a:rPr lang="en-US" sz="2300" b="1" u="sng" dirty="0"/>
              <a:t>Quebec Charter of Human Rights and Freedoms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lvl="0"/>
            <a:r>
              <a:rPr lang="en-US" sz="2300" dirty="0"/>
              <a:t>Dealt with the Common Front Strikes of 1972 involving the public and para public sector workers associated with Quebec's three largest </a:t>
            </a:r>
            <a:r>
              <a:rPr lang="en-US" sz="2300" dirty="0" err="1"/>
              <a:t>labour</a:t>
            </a:r>
            <a:r>
              <a:rPr lang="en-US" sz="2300" dirty="0"/>
              <a:t> federations i.e. the CEQ, FTQ (Quebec Federation of </a:t>
            </a:r>
            <a:r>
              <a:rPr lang="en-US" sz="2300" dirty="0" err="1"/>
              <a:t>Labour</a:t>
            </a:r>
            <a:r>
              <a:rPr lang="en-US" sz="2300" dirty="0"/>
              <a:t>) and CSN (Confederation of National Trade Unions</a:t>
            </a:r>
            <a:r>
              <a:rPr lang="en-US" sz="2300" dirty="0" smtClean="0"/>
              <a:t>)</a:t>
            </a:r>
            <a:endParaRPr lang="en-US" sz="23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966782"/>
            <a:ext cx="2120900" cy="4713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13" y="1168400"/>
            <a:ext cx="2849286" cy="30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8911687" cy="772890"/>
          </a:xfrm>
        </p:spPr>
        <p:txBody>
          <a:bodyPr/>
          <a:lstStyle/>
          <a:p>
            <a:r>
              <a:rPr lang="en-US" dirty="0" smtClean="0"/>
              <a:t>Economic Changes: 1970-1976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72890"/>
            <a:ext cx="9602788" cy="6085110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Premier: Robert  </a:t>
            </a:r>
            <a:r>
              <a:rPr lang="en-US" b="1" u="sng" dirty="0" smtClean="0"/>
              <a:t>Bourassa</a:t>
            </a:r>
          </a:p>
          <a:p>
            <a:r>
              <a:rPr lang="en-US" sz="2200" dirty="0" smtClean="0"/>
              <a:t>1973-oil crisis hits industrialized countries hard and ends historic 30 years of economic growth since WWII</a:t>
            </a:r>
            <a:r>
              <a:rPr lang="en-US" sz="2200" b="1" u="sng" dirty="0" smtClean="0"/>
              <a:t> </a:t>
            </a:r>
            <a:endParaRPr lang="en-US" sz="2200" b="1" u="sng" dirty="0"/>
          </a:p>
          <a:p>
            <a:endParaRPr lang="en-US" sz="2200" dirty="0" smtClean="0"/>
          </a:p>
          <a:p>
            <a:r>
              <a:rPr lang="en-US" sz="2200" dirty="0"/>
              <a:t>The key economic development during this entire period was the construction of the James Bay </a:t>
            </a:r>
            <a:r>
              <a:rPr lang="en-US" sz="2200" dirty="0" smtClean="0"/>
              <a:t>hydroelectric </a:t>
            </a:r>
            <a:r>
              <a:rPr lang="en-US" sz="2200" dirty="0"/>
              <a:t>project.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r>
              <a:rPr lang="en-US" sz="2200" dirty="0"/>
              <a:t>However, the Quebec government was forced to negotiate with the Cree and Inuit peoples  since they  opposed the construction  of dams in James Bay.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In 1975, the Quebec government signed the James Bay Agreement with the Cree and Inuit allowing the project to continue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This is the beginning of aboriginalism in Quebec which is </a:t>
            </a: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recognition of the rights of aboriginal races.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932179"/>
            <a:ext cx="2361061" cy="1652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268707"/>
            <a:ext cx="2449512" cy="20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525" y="0"/>
            <a:ext cx="8911687" cy="5823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Self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673100"/>
            <a:ext cx="10566400" cy="6019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In the early 70’s there </a:t>
            </a:r>
            <a:r>
              <a:rPr lang="en-US" sz="2200" dirty="0" smtClean="0">
                <a:solidFill>
                  <a:schemeClr val="tx1"/>
                </a:solidFill>
              </a:rPr>
              <a:t>is a </a:t>
            </a:r>
            <a:r>
              <a:rPr lang="en-US" sz="2200" dirty="0" smtClean="0">
                <a:solidFill>
                  <a:schemeClr val="tx1"/>
                </a:solidFill>
              </a:rPr>
              <a:t>growing movement for self determination among aboriginal groups</a:t>
            </a:r>
          </a:p>
          <a:p>
            <a:endParaRPr lang="en-US" sz="2200" dirty="0"/>
          </a:p>
          <a:p>
            <a:r>
              <a:rPr lang="en-US" sz="2200" dirty="0" smtClean="0"/>
              <a:t>To address their claims they created new organizations such as the Native Council of Canada in 1970 and the Native Alliance of Quebec in 1972</a:t>
            </a:r>
          </a:p>
          <a:p>
            <a:endParaRPr lang="en-US" sz="2200" dirty="0"/>
          </a:p>
          <a:p>
            <a:r>
              <a:rPr lang="en-US" sz="2200" dirty="0" smtClean="0"/>
              <a:t>Aboriginals also turned to the courts for the first time.  The Nisga’a of B.C, in 1973, asked the supreme court to make a judgment on their Ancestral Rights</a:t>
            </a:r>
          </a:p>
          <a:p>
            <a:endParaRPr lang="en-US" sz="2200" dirty="0"/>
          </a:p>
          <a:p>
            <a:r>
              <a:rPr lang="en-US" sz="2200" dirty="0" smtClean="0"/>
              <a:t>Though they lost their case it did prompt the federal government to develop a policy on how to deal with the claims of aboriginal groups and negotiate agreements</a:t>
            </a:r>
          </a:p>
          <a:p>
            <a:endParaRPr lang="en-US" sz="2200" dirty="0"/>
          </a:p>
          <a:p>
            <a:r>
              <a:rPr lang="en-US" sz="2200" dirty="0" smtClean="0"/>
              <a:t>In 1974 Ottawa set up the Office of Native Claims to more effectively manage Amerindian claims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628" y="203200"/>
            <a:ext cx="2322728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15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228600"/>
            <a:ext cx="9904412" cy="825500"/>
          </a:xfrm>
        </p:spPr>
        <p:txBody>
          <a:bodyPr/>
          <a:lstStyle/>
          <a:p>
            <a:r>
              <a:rPr lang="en-US" dirty="0" smtClean="0"/>
              <a:t>October </a:t>
            </a:r>
            <a:r>
              <a:rPr lang="en-US" dirty="0" smtClean="0"/>
              <a:t>Crisis/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384300"/>
            <a:ext cx="10831512" cy="452692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www.youtube.com/watch?v=XfUq9b1XTa0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www.youtube.com/watch?v=RxhbzCRLVVo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1" y="0"/>
            <a:ext cx="10031412" cy="876300"/>
          </a:xfrm>
        </p:spPr>
        <p:txBody>
          <a:bodyPr/>
          <a:lstStyle/>
          <a:p>
            <a:r>
              <a:rPr lang="en-US" dirty="0" smtClean="0"/>
              <a:t>Feminist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96900"/>
            <a:ext cx="10287000" cy="6261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1970 the Federal government published the Repor</a:t>
            </a:r>
            <a:r>
              <a:rPr lang="en-US" sz="2400" dirty="0" smtClean="0"/>
              <a:t>t of the Royal commission on the Status of Women in Canada also known as the “Bird Report” after its chainman Florence Bird</a:t>
            </a:r>
          </a:p>
          <a:p>
            <a:endParaRPr lang="en-US" sz="2400" dirty="0"/>
          </a:p>
          <a:p>
            <a:r>
              <a:rPr lang="en-US" sz="2400" dirty="0" smtClean="0"/>
              <a:t>It stated that even though women had equal rights hey were still subjected to many injustices</a:t>
            </a:r>
          </a:p>
          <a:p>
            <a:endParaRPr lang="en-US" sz="2400" dirty="0"/>
          </a:p>
          <a:p>
            <a:r>
              <a:rPr lang="en-US" sz="2400" dirty="0" smtClean="0"/>
              <a:t>Their main demands were pay equity, abortion, maternity leave, and the establishment of child care services</a:t>
            </a:r>
          </a:p>
          <a:p>
            <a:endParaRPr lang="en-US" sz="2400" dirty="0"/>
          </a:p>
          <a:p>
            <a:r>
              <a:rPr lang="en-US" sz="2400" dirty="0" smtClean="0"/>
              <a:t>Many women worked for these goals through organizations and the arts. 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Many films and books were written to further these demands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600"/>
            <a:ext cx="1905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8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10006012" cy="685800"/>
          </a:xfrm>
        </p:spPr>
        <p:txBody>
          <a:bodyPr/>
          <a:lstStyle/>
          <a:p>
            <a:r>
              <a:rPr lang="en-US" dirty="0" smtClean="0"/>
              <a:t>Relations between Quebec and Ottawa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244600"/>
            <a:ext cx="12052300" cy="56134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2400" dirty="0" smtClean="0"/>
              <a:t>Pierre Elliot Trudeau wanted to patriate the Canadian constitution</a:t>
            </a:r>
          </a:p>
          <a:p>
            <a:endParaRPr lang="en-US" sz="2400" dirty="0"/>
          </a:p>
          <a:p>
            <a:r>
              <a:rPr lang="en-US" sz="2400" dirty="0" smtClean="0"/>
              <a:t> he also wanted to revise the division of powers between the federal an provincial governments and create an amending formula</a:t>
            </a:r>
          </a:p>
          <a:p>
            <a:endParaRPr lang="en-US" sz="2400" dirty="0"/>
          </a:p>
          <a:p>
            <a:r>
              <a:rPr lang="en-US" sz="2400" dirty="0" smtClean="0"/>
              <a:t>But before this could happen the Provinces had to agree to the new deal</a:t>
            </a:r>
          </a:p>
          <a:p>
            <a:endParaRPr lang="en-US" sz="2400" dirty="0"/>
          </a:p>
          <a:p>
            <a:r>
              <a:rPr lang="en-US" sz="2400" dirty="0" smtClean="0"/>
              <a:t>     So the federal government and the 10 premieres met in BC 1971 to discuss this  in Victoria BC</a:t>
            </a:r>
          </a:p>
          <a:p>
            <a:endParaRPr lang="en-US" sz="2400" dirty="0"/>
          </a:p>
          <a:p>
            <a:r>
              <a:rPr lang="en-US" sz="2400" dirty="0" smtClean="0"/>
              <a:t>             Quebec worried they would lose rights and autonomy under the new </a:t>
            </a:r>
            <a:r>
              <a:rPr lang="en-US" sz="2400" dirty="0" smtClean="0"/>
              <a:t>rules so they </a:t>
            </a:r>
            <a:r>
              <a:rPr lang="en-US" sz="2400" dirty="0" smtClean="0"/>
              <a:t>refused the new deal, and the conference failed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0"/>
            <a:ext cx="1536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14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25299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Quebec’s rising </a:t>
            </a:r>
            <a:r>
              <a:rPr lang="en-US" dirty="0" smtClean="0"/>
              <a:t>identity (provincial question in the past)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00100"/>
            <a:ext cx="10210800" cy="6057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Quebecers were worried that French was losing ground because many Immigrants were choosing English Schools</a:t>
            </a:r>
          </a:p>
          <a:p>
            <a:endParaRPr lang="en-US" sz="2400" dirty="0"/>
          </a:p>
          <a:p>
            <a:r>
              <a:rPr lang="en-US" sz="2400" dirty="0" smtClean="0"/>
              <a:t>They saw the need to reinforce the French Charter and raise awareness among immigrants</a:t>
            </a:r>
          </a:p>
          <a:p>
            <a:endParaRPr lang="en-US" sz="2400" dirty="0"/>
          </a:p>
          <a:p>
            <a:r>
              <a:rPr lang="en-US" sz="2400" dirty="0" smtClean="0"/>
              <a:t>In 1974 Bourassa’s government passed the Official language Act also known as bill 22</a:t>
            </a:r>
          </a:p>
          <a:p>
            <a:endParaRPr lang="en-US" sz="2400" dirty="0"/>
          </a:p>
          <a:p>
            <a:r>
              <a:rPr lang="en-US" sz="2400" dirty="0" smtClean="0"/>
              <a:t>This act made French the Provinces only official language and limited access to English schooling to Only children who could prove a good working knowledge of English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9" y="1130300"/>
            <a:ext cx="1838581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7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478</TotalTime>
  <Words>1180</Words>
  <Application>Microsoft Office PowerPoint</Application>
  <PresentationFormat>Widescreen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The 1970’s</vt:lpstr>
      <vt:lpstr>Vocabulary</vt:lpstr>
      <vt:lpstr>What were the principal sociocultural developments in Quebec during this period? 1970-1976 </vt:lpstr>
      <vt:lpstr>Economic Changes: 1970-1976</vt:lpstr>
      <vt:lpstr>Indigenous Self Determination</vt:lpstr>
      <vt:lpstr>October Crisis/</vt:lpstr>
      <vt:lpstr>Feminist Demands</vt:lpstr>
      <vt:lpstr>Relations between Quebec and Ottawa</vt:lpstr>
      <vt:lpstr>Quebec’s rising identity (provincial question in the past)</vt:lpstr>
      <vt:lpstr>Other events of Note</vt:lpstr>
      <vt:lpstr>What were the principal sociocultural developments in Quebec during this period? 1976-1980</vt:lpstr>
      <vt:lpstr>Economic Changes: 1970-1976</vt:lpstr>
      <vt:lpstr>Political and other Reforms</vt:lpstr>
      <vt:lpstr>Language Debate: Bill 101</vt:lpstr>
      <vt:lpstr>Language Debate: 1980 Referendum</vt:lpstr>
      <vt:lpstr>Results</vt:lpstr>
      <vt:lpstr>Economic Downturn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1970’s</dc:title>
  <dc:creator>Anthony Andreoli</dc:creator>
  <cp:lastModifiedBy>Casey Savoie-O'Hara</cp:lastModifiedBy>
  <cp:revision>31</cp:revision>
  <dcterms:created xsi:type="dcterms:W3CDTF">2016-04-04T16:05:03Z</dcterms:created>
  <dcterms:modified xsi:type="dcterms:W3CDTF">2018-04-26T16:00:20Z</dcterms:modified>
</cp:coreProperties>
</file>