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9" r:id="rId4"/>
    <p:sldId id="263" r:id="rId5"/>
    <p:sldId id="266" r:id="rId6"/>
    <p:sldId id="260" r:id="rId7"/>
    <p:sldId id="280" r:id="rId8"/>
    <p:sldId id="262" r:id="rId9"/>
    <p:sldId id="265" r:id="rId10"/>
    <p:sldId id="261" r:id="rId11"/>
    <p:sldId id="259" r:id="rId12"/>
    <p:sldId id="271" r:id="rId13"/>
    <p:sldId id="274" r:id="rId14"/>
    <p:sldId id="273" r:id="rId15"/>
    <p:sldId id="275" r:id="rId16"/>
    <p:sldId id="272" r:id="rId17"/>
    <p:sldId id="276" r:id="rId18"/>
    <p:sldId id="277"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116"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91BD2A5-0760-4C09-B0F7-F583B45B4EC7}" type="datetimeFigureOut">
              <a:rPr lang="en-CA" smtClean="0"/>
              <a:t>30/09/2015</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F49DBE8-ABC4-4556-A9C4-788D39606685}" type="slidenum">
              <a:rPr lang="en-CA" smtClean="0"/>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BD2A5-0760-4C09-B0F7-F583B45B4EC7}" type="datetimeFigureOut">
              <a:rPr lang="en-CA" smtClean="0"/>
              <a:t>30/09/2015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9DBE8-ABC4-4556-A9C4-788D3960668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1BD2A5-0760-4C09-B0F7-F583B45B4EC7}" type="datetimeFigureOut">
              <a:rPr lang="en-CA" smtClean="0"/>
              <a:t>30/09/2015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9DBE8-ABC4-4556-A9C4-788D3960668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1BD2A5-0760-4C09-B0F7-F583B45B4EC7}" type="datetimeFigureOut">
              <a:rPr lang="en-CA" smtClean="0"/>
              <a:t>30/09/2015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49DBE8-ABC4-4556-A9C4-788D39606685}" type="slidenum">
              <a:rPr lang="en-CA" smtClean="0"/>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1BD2A5-0760-4C09-B0F7-F583B45B4EC7}" type="datetimeFigureOut">
              <a:rPr lang="en-CA" smtClean="0"/>
              <a:t>30/09/2015</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F49DBE8-ABC4-4556-A9C4-788D39606685}"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1BD2A5-0760-4C09-B0F7-F583B45B4EC7}" type="datetimeFigureOut">
              <a:rPr lang="en-CA" smtClean="0"/>
              <a:t>30/09/2015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9DBE8-ABC4-4556-A9C4-788D39606685}" type="slidenum">
              <a:rPr lang="en-CA" smtClean="0"/>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91BD2A5-0760-4C09-B0F7-F583B45B4EC7}" type="datetimeFigureOut">
              <a:rPr lang="en-CA" smtClean="0"/>
              <a:t>30/09/2015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49DBE8-ABC4-4556-A9C4-788D39606685}" type="slidenum">
              <a:rPr lang="en-CA" smtClean="0"/>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1BD2A5-0760-4C09-B0F7-F583B45B4EC7}" type="datetimeFigureOut">
              <a:rPr lang="en-CA" smtClean="0"/>
              <a:t>30/09/2015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F49DBE8-ABC4-4556-A9C4-788D3960668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BD2A5-0760-4C09-B0F7-F583B45B4EC7}" type="datetimeFigureOut">
              <a:rPr lang="en-CA" smtClean="0"/>
              <a:t>30/09/2015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49DBE8-ABC4-4556-A9C4-788D3960668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1BD2A5-0760-4C09-B0F7-F583B45B4EC7}" type="datetimeFigureOut">
              <a:rPr lang="en-CA" smtClean="0"/>
              <a:t>30/09/2015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49DBE8-ABC4-4556-A9C4-788D39606685}" type="slidenum">
              <a:rPr lang="en-CA" smtClean="0"/>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1BD2A5-0760-4C09-B0F7-F583B45B4EC7}" type="datetimeFigureOut">
              <a:rPr lang="en-CA" smtClean="0"/>
              <a:t>30/09/2015</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BF49DBE8-ABC4-4556-A9C4-788D39606685}" type="slidenum">
              <a:rPr lang="en-CA" smtClean="0"/>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91BD2A5-0760-4C09-B0F7-F583B45B4EC7}" type="datetimeFigureOut">
              <a:rPr lang="en-CA" smtClean="0"/>
              <a:t>30/09/2015</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F49DBE8-ABC4-4556-A9C4-788D3960668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en.wikipedia.org/wiki/Gol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hyperlink" Target="http://www.google.ca/url?sa=i&amp;source=images&amp;cd=&amp;cad=rja&amp;uact=8&amp;docid=Y_CXfL1cKNNgAM&amp;tbnid=_ctpmsGvdb0hQM&amp;ved=0CAgQjRw&amp;url=http://www.aurorahistoryboutique.com/ahb_replicaMuskets.cfm&amp;ei=15w0VJjUMI7ksASkvYHgCw&amp;psig=AFQjCNEffZGK97l2ZJPrP-CZTzI63Qc1Dg&amp;ust=1412820568003307"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upload.wikimedia.org/wikipedia/commons/9/90/Astrolabe_(PSF).png"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3928" y="4382185"/>
            <a:ext cx="4829925" cy="1506125"/>
          </a:xfrm>
        </p:spPr>
        <p:txBody>
          <a:bodyPr>
            <a:noAutofit/>
          </a:bodyPr>
          <a:lstStyle/>
          <a:p>
            <a:pPr algn="l"/>
            <a:r>
              <a:rPr lang="en-CA" sz="2800" i="1" dirty="0" smtClean="0">
                <a:solidFill>
                  <a:schemeClr val="tx1"/>
                </a:solidFill>
              </a:rPr>
              <a:t>An Introduction </a:t>
            </a:r>
            <a:r>
              <a:rPr lang="en-CA" sz="2800" i="1" dirty="0">
                <a:solidFill>
                  <a:schemeClr val="tx1"/>
                </a:solidFill>
              </a:rPr>
              <a:t>to the Renaissance and the Voyages of Exploration</a:t>
            </a:r>
          </a:p>
        </p:txBody>
      </p:sp>
      <p:sp>
        <p:nvSpPr>
          <p:cNvPr id="2" name="Title 1"/>
          <p:cNvSpPr>
            <a:spLocks noGrp="1"/>
          </p:cNvSpPr>
          <p:nvPr>
            <p:ph type="ctrTitle"/>
          </p:nvPr>
        </p:nvSpPr>
        <p:spPr>
          <a:xfrm>
            <a:off x="684301" y="1124744"/>
            <a:ext cx="7851648" cy="1252736"/>
          </a:xfrm>
        </p:spPr>
        <p:txBody>
          <a:bodyPr/>
          <a:lstStyle/>
          <a:p>
            <a:pPr algn="ctr"/>
            <a:r>
              <a:rPr lang="en-CA" dirty="0" smtClean="0"/>
              <a:t>2. The Age of Exploration</a:t>
            </a:r>
            <a:endParaRPr lang="en-CA" dirty="0"/>
          </a:p>
        </p:txBody>
      </p:sp>
      <p:pic>
        <p:nvPicPr>
          <p:cNvPr id="1026" name="Picture 2" descr="http://www.mnh.si.edu/vikings/images/homeshi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29000"/>
            <a:ext cx="3244602" cy="244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553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9276"/>
            <a:ext cx="8892480" cy="1196753"/>
          </a:xfrm>
        </p:spPr>
        <p:txBody>
          <a:bodyPr>
            <a:noAutofit/>
          </a:bodyPr>
          <a:lstStyle/>
          <a:p>
            <a:pPr algn="ctr"/>
            <a:r>
              <a:rPr lang="en-US" sz="2400" dirty="0" smtClean="0">
                <a:solidFill>
                  <a:schemeClr val="tx1"/>
                </a:solidFill>
              </a:rPr>
              <a:t>7. In the late 15</a:t>
            </a:r>
            <a:r>
              <a:rPr lang="en-US" sz="2400" baseline="30000" dirty="0" smtClean="0">
                <a:solidFill>
                  <a:schemeClr val="tx1"/>
                </a:solidFill>
              </a:rPr>
              <a:t>th</a:t>
            </a:r>
            <a:r>
              <a:rPr lang="en-US" sz="2400" dirty="0" smtClean="0">
                <a:solidFill>
                  <a:schemeClr val="tx1"/>
                </a:solidFill>
              </a:rPr>
              <a:t> and early 16</a:t>
            </a:r>
            <a:r>
              <a:rPr lang="en-US" sz="2400" baseline="30000" dirty="0" smtClean="0">
                <a:solidFill>
                  <a:schemeClr val="tx1"/>
                </a:solidFill>
              </a:rPr>
              <a:t>th</a:t>
            </a:r>
            <a:r>
              <a:rPr lang="en-US" sz="2400" dirty="0" smtClean="0">
                <a:solidFill>
                  <a:schemeClr val="tx1"/>
                </a:solidFill>
              </a:rPr>
              <a:t> centuries, Portugal, Spain, England, and France financed voyages of exploration. Soon, the east coast of North America was known to Europeans.</a:t>
            </a:r>
            <a:endParaRPr lang="en-US" sz="2400" dirty="0">
              <a:solidFill>
                <a:schemeClr val="tx1"/>
              </a:solidFill>
            </a:endParaRPr>
          </a:p>
        </p:txBody>
      </p:sp>
      <p:pic>
        <p:nvPicPr>
          <p:cNvPr id="1026" name="Picture 2" descr="Age_-_Voyages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38" y="1268760"/>
            <a:ext cx="8248814" cy="4252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0738" y="5521719"/>
            <a:ext cx="8248814" cy="1323439"/>
          </a:xfrm>
          <a:prstGeom prst="rect">
            <a:avLst/>
          </a:prstGeom>
          <a:noFill/>
          <a:ln>
            <a:solidFill>
              <a:schemeClr val="tx1"/>
            </a:solidFill>
          </a:ln>
        </p:spPr>
        <p:txBody>
          <a:bodyPr wrap="square" rtlCol="0">
            <a:spAutoFit/>
          </a:bodyPr>
          <a:lstStyle/>
          <a:p>
            <a:pPr algn="ctr"/>
            <a:r>
              <a:rPr lang="en-US" sz="2000" dirty="0" smtClean="0"/>
              <a:t>Portugal was the first European country to send explorers to find an </a:t>
            </a:r>
            <a:r>
              <a:rPr lang="en-US" sz="2000" b="1" dirty="0" smtClean="0"/>
              <a:t>eastward route </a:t>
            </a:r>
            <a:r>
              <a:rPr lang="en-US" sz="2000" dirty="0" smtClean="0"/>
              <a:t>to Asia by sailing around Africa; however, the voyage around the tip of Africa was very long.   Europeans believed that if the earth was round, then there was a shorter </a:t>
            </a:r>
            <a:r>
              <a:rPr lang="en-US" sz="2000" b="1" dirty="0" smtClean="0"/>
              <a:t>westward route </a:t>
            </a:r>
            <a:r>
              <a:rPr lang="en-US" sz="2000" dirty="0" smtClean="0"/>
              <a:t>across the Atlantic ocean to Asia.</a:t>
            </a:r>
            <a:endParaRPr lang="en-US" sz="2000" dirty="0"/>
          </a:p>
        </p:txBody>
      </p:sp>
    </p:spTree>
    <p:extLst>
      <p:ext uri="{BB962C8B-B14F-4D97-AF65-F5344CB8AC3E}">
        <p14:creationId xmlns:p14="http://schemas.microsoft.com/office/powerpoint/2010/main" val="2000361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440160"/>
          </a:xfrm>
        </p:spPr>
        <p:txBody>
          <a:bodyPr>
            <a:normAutofit fontScale="90000"/>
          </a:bodyPr>
          <a:lstStyle/>
          <a:p>
            <a:pPr algn="ctr"/>
            <a:r>
              <a:rPr lang="en-CA" sz="2400" dirty="0" smtClean="0">
                <a:solidFill>
                  <a:schemeClr val="tx1"/>
                </a:solidFill>
              </a:rPr>
              <a:t>8. After </a:t>
            </a:r>
            <a:r>
              <a:rPr lang="en-CA" sz="2400" dirty="0">
                <a:solidFill>
                  <a:schemeClr val="tx1"/>
                </a:solidFill>
              </a:rPr>
              <a:t>the Vikings, the next European to reach North America was John </a:t>
            </a:r>
            <a:r>
              <a:rPr lang="en-CA" sz="2400" dirty="0" smtClean="0">
                <a:solidFill>
                  <a:schemeClr val="tx1"/>
                </a:solidFill>
              </a:rPr>
              <a:t>Cabot (Giovanni </a:t>
            </a:r>
            <a:r>
              <a:rPr lang="en-CA" sz="2400" dirty="0" err="1" smtClean="0">
                <a:solidFill>
                  <a:schemeClr val="tx1"/>
                </a:solidFill>
              </a:rPr>
              <a:t>Caboto</a:t>
            </a:r>
            <a:r>
              <a:rPr lang="en-CA" sz="2400" dirty="0" smtClean="0">
                <a:solidFill>
                  <a:schemeClr val="tx1"/>
                </a:solidFill>
              </a:rPr>
              <a:t>). He reached the coast of Labrador and Newfoundland.  He did </a:t>
            </a:r>
            <a:r>
              <a:rPr lang="en-CA" sz="2400" dirty="0">
                <a:solidFill>
                  <a:schemeClr val="tx1"/>
                </a:solidFill>
              </a:rPr>
              <a:t>not set up a colony, but discovered an important resource: Cod</a:t>
            </a:r>
            <a:r>
              <a:rPr lang="en-CA" sz="2800" b="1" dirty="0" smtClean="0">
                <a:solidFill>
                  <a:schemeClr val="tx1"/>
                </a:solidFill>
              </a:rPr>
              <a:t>.</a:t>
            </a:r>
            <a:endParaRPr lang="en-CA" sz="2800" b="1" dirty="0">
              <a:solidFill>
                <a:schemeClr val="tx1"/>
              </a:solidFill>
            </a:endParaRPr>
          </a:p>
        </p:txBody>
      </p:sp>
      <p:pic>
        <p:nvPicPr>
          <p:cNvPr id="3074" name="Picture 2" descr="http://ts1.mm.bing.net/images/thumbnail.aspx?q=4641902557266008&amp;id=d4637c87e6386cdcdf2ae768536372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5" y="1853972"/>
            <a:ext cx="3412791" cy="34134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uintahbasintah.org/ushistory/use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74310"/>
            <a:ext cx="3206502" cy="34134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68346" y="5364752"/>
            <a:ext cx="2600244" cy="923330"/>
          </a:xfrm>
          <a:prstGeom prst="rect">
            <a:avLst/>
          </a:prstGeom>
          <a:solidFill>
            <a:schemeClr val="bg1"/>
          </a:solidFill>
        </p:spPr>
        <p:txBody>
          <a:bodyPr wrap="square" rtlCol="0">
            <a:spAutoFit/>
          </a:bodyPr>
          <a:lstStyle/>
          <a:p>
            <a:pPr algn="ctr"/>
            <a:r>
              <a:rPr lang="en-CA" dirty="0" smtClean="0"/>
              <a:t>John Cabot, sailing for England, reached the shores of Newfoundland in 1497.</a:t>
            </a:r>
            <a:endParaRPr lang="en-CA" dirty="0"/>
          </a:p>
        </p:txBody>
      </p:sp>
      <p:sp>
        <p:nvSpPr>
          <p:cNvPr id="3" name="TextBox 2"/>
          <p:cNvSpPr txBox="1"/>
          <p:nvPr/>
        </p:nvSpPr>
        <p:spPr>
          <a:xfrm>
            <a:off x="323528" y="5087753"/>
            <a:ext cx="5760640" cy="1477328"/>
          </a:xfrm>
          <a:prstGeom prst="rect">
            <a:avLst/>
          </a:prstGeom>
          <a:noFill/>
        </p:spPr>
        <p:txBody>
          <a:bodyPr wrap="square" rtlCol="0">
            <a:spAutoFit/>
          </a:bodyPr>
          <a:lstStyle/>
          <a:p>
            <a:r>
              <a:rPr lang="en-CA" b="1" dirty="0" smtClean="0"/>
              <a:t>Cod was a valuable resource because many Catholic Europeans could not eat a lot of meat. They were allowed to eat fish, but there had been a lot of overfishing in Europe. Therefore the Europeans were happy to learn of this new source of fish.</a:t>
            </a:r>
            <a:endParaRPr lang="en-CA" b="1" dirty="0"/>
          </a:p>
        </p:txBody>
      </p:sp>
    </p:spTree>
    <p:extLst>
      <p:ext uri="{BB962C8B-B14F-4D97-AF65-F5344CB8AC3E}">
        <p14:creationId xmlns:p14="http://schemas.microsoft.com/office/powerpoint/2010/main" val="2340152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mtClean="0">
                <a:solidFill>
                  <a:schemeClr val="tx1"/>
                </a:solidFill>
              </a:rPr>
              <a:t>9. The </a:t>
            </a:r>
            <a:r>
              <a:rPr lang="en-CA" dirty="0" smtClean="0">
                <a:solidFill>
                  <a:schemeClr val="tx1"/>
                </a:solidFill>
              </a:rPr>
              <a:t>big guys!</a:t>
            </a:r>
            <a:endParaRPr lang="en-CA"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1439863"/>
            <a:ext cx="5773737"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672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2852936"/>
            <a:ext cx="3231975" cy="646331"/>
          </a:xfrm>
          <a:prstGeom prst="rect">
            <a:avLst/>
          </a:prstGeom>
          <a:noFill/>
        </p:spPr>
        <p:txBody>
          <a:bodyPr wrap="none" rtlCol="0">
            <a:spAutoFit/>
          </a:bodyPr>
          <a:lstStyle/>
          <a:p>
            <a:r>
              <a:rPr lang="en-CA" sz="3600" b="1" dirty="0" smtClean="0">
                <a:solidFill>
                  <a:schemeClr val="accent1"/>
                </a:solidFill>
                <a:latin typeface="Eras Medium ITC" pitchFamily="34" charset="0"/>
              </a:rPr>
              <a:t>EXPLORATION</a:t>
            </a:r>
            <a:endParaRPr lang="en-CA" sz="3600" b="1" dirty="0">
              <a:solidFill>
                <a:schemeClr val="accent1"/>
              </a:solidFill>
              <a:latin typeface="Eras Medium ITC" pitchFamily="34" charset="0"/>
            </a:endParaRPr>
          </a:p>
        </p:txBody>
      </p:sp>
      <p:sp>
        <p:nvSpPr>
          <p:cNvPr id="6" name="Rounded Rectangle 5"/>
          <p:cNvSpPr/>
          <p:nvPr/>
        </p:nvSpPr>
        <p:spPr>
          <a:xfrm>
            <a:off x="2699792" y="2852936"/>
            <a:ext cx="3312368"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595079" y="836712"/>
            <a:ext cx="1577676" cy="1323439"/>
          </a:xfrm>
          <a:prstGeom prst="rect">
            <a:avLst/>
          </a:prstGeom>
          <a:noFill/>
        </p:spPr>
        <p:txBody>
          <a:bodyPr wrap="none" rtlCol="0">
            <a:spAutoFit/>
          </a:bodyPr>
          <a:lstStyle/>
          <a:p>
            <a:pPr algn="ctr"/>
            <a:r>
              <a:rPr lang="en-CA" sz="2000" u="sng" dirty="0" smtClean="0">
                <a:latin typeface="Eras Medium ITC" pitchFamily="34" charset="0"/>
              </a:rPr>
              <a:t>Social: FADS</a:t>
            </a:r>
          </a:p>
          <a:p>
            <a:pPr algn="ctr">
              <a:buFont typeface="Arial" pitchFamily="34" charset="0"/>
              <a:buChar char="•"/>
            </a:pPr>
            <a:r>
              <a:rPr lang="en-CA" sz="2000" dirty="0" smtClean="0">
                <a:latin typeface="Eras Medium ITC" pitchFamily="34" charset="0"/>
              </a:rPr>
              <a:t>Fame </a:t>
            </a:r>
          </a:p>
          <a:p>
            <a:pPr algn="ctr">
              <a:buFont typeface="Arial" pitchFamily="34" charset="0"/>
              <a:buChar char="•"/>
            </a:pPr>
            <a:r>
              <a:rPr lang="en-CA" sz="2000" dirty="0" smtClean="0">
                <a:latin typeface="Eras Medium ITC" pitchFamily="34" charset="0"/>
              </a:rPr>
              <a:t>Adventure</a:t>
            </a:r>
          </a:p>
          <a:p>
            <a:pPr algn="ctr">
              <a:buFont typeface="Arial" pitchFamily="34" charset="0"/>
              <a:buChar char="•"/>
            </a:pPr>
            <a:r>
              <a:rPr lang="en-CA" sz="2000" dirty="0" smtClean="0">
                <a:latin typeface="Eras Medium ITC" pitchFamily="34" charset="0"/>
              </a:rPr>
              <a:t>Discovery</a:t>
            </a:r>
            <a:endParaRPr lang="en-CA" sz="2000" dirty="0">
              <a:latin typeface="Eras Medium ITC" pitchFamily="34" charset="0"/>
            </a:endParaRPr>
          </a:p>
        </p:txBody>
      </p:sp>
      <p:sp>
        <p:nvSpPr>
          <p:cNvPr id="8" name="Rounded Rectangle 7"/>
          <p:cNvSpPr/>
          <p:nvPr/>
        </p:nvSpPr>
        <p:spPr>
          <a:xfrm>
            <a:off x="1187624" y="836712"/>
            <a:ext cx="2592288"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508104" y="764704"/>
            <a:ext cx="2691763" cy="1200329"/>
          </a:xfrm>
          <a:prstGeom prst="rect">
            <a:avLst/>
          </a:prstGeom>
          <a:noFill/>
        </p:spPr>
        <p:txBody>
          <a:bodyPr wrap="none" rtlCol="0">
            <a:spAutoFit/>
          </a:bodyPr>
          <a:lstStyle/>
          <a:p>
            <a:r>
              <a:rPr lang="en-CA" u="sng" dirty="0" smtClean="0">
                <a:latin typeface="Eras Medium ITC" pitchFamily="34" charset="0"/>
              </a:rPr>
              <a:t>Political: JIPP</a:t>
            </a:r>
          </a:p>
          <a:p>
            <a:pPr>
              <a:buFont typeface="Arial" pitchFamily="34" charset="0"/>
              <a:buChar char="•"/>
            </a:pPr>
            <a:r>
              <a:rPr lang="en-CA" dirty="0" smtClean="0">
                <a:latin typeface="Eras Medium ITC" pitchFamily="34" charset="0"/>
              </a:rPr>
              <a:t>Power</a:t>
            </a:r>
          </a:p>
          <a:p>
            <a:pPr>
              <a:buFont typeface="Arial" pitchFamily="34" charset="0"/>
              <a:buChar char="•"/>
            </a:pPr>
            <a:r>
              <a:rPr lang="en-CA" dirty="0" smtClean="0">
                <a:latin typeface="Eras Medium ITC" pitchFamily="34" charset="0"/>
              </a:rPr>
              <a:t>Imperialism</a:t>
            </a:r>
          </a:p>
          <a:p>
            <a:pPr>
              <a:buFont typeface="Arial" pitchFamily="34" charset="0"/>
              <a:buChar char="•"/>
            </a:pPr>
            <a:r>
              <a:rPr lang="en-CA" dirty="0" smtClean="0">
                <a:latin typeface="Eras Medium ITC" pitchFamily="34" charset="0"/>
              </a:rPr>
              <a:t>Jealousy between kings</a:t>
            </a:r>
            <a:endParaRPr lang="en-CA" dirty="0">
              <a:latin typeface="Eras Medium ITC" pitchFamily="34" charset="0"/>
            </a:endParaRPr>
          </a:p>
        </p:txBody>
      </p:sp>
      <p:sp>
        <p:nvSpPr>
          <p:cNvPr id="10" name="Rounded Rectangle 9"/>
          <p:cNvSpPr/>
          <p:nvPr/>
        </p:nvSpPr>
        <p:spPr>
          <a:xfrm>
            <a:off x="5301951" y="764704"/>
            <a:ext cx="2897915" cy="16089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Down Arrow 12"/>
          <p:cNvSpPr/>
          <p:nvPr/>
        </p:nvSpPr>
        <p:spPr>
          <a:xfrm rot="19634474">
            <a:off x="2574332" y="2248628"/>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Down Arrow 13"/>
          <p:cNvSpPr/>
          <p:nvPr/>
        </p:nvSpPr>
        <p:spPr>
          <a:xfrm rot="2286554">
            <a:off x="4882168" y="2256896"/>
            <a:ext cx="57606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2136593" y="4581128"/>
            <a:ext cx="4793299" cy="1323439"/>
          </a:xfrm>
          <a:prstGeom prst="rect">
            <a:avLst/>
          </a:prstGeom>
          <a:noFill/>
        </p:spPr>
        <p:txBody>
          <a:bodyPr wrap="none" rtlCol="0">
            <a:spAutoFit/>
          </a:bodyPr>
          <a:lstStyle/>
          <a:p>
            <a:pPr algn="ctr"/>
            <a:r>
              <a:rPr lang="en-CA" sz="2000" u="sng" dirty="0" smtClean="0">
                <a:latin typeface="Eras Medium ITC" pitchFamily="34" charset="0"/>
              </a:rPr>
              <a:t>Economic: GOLE</a:t>
            </a:r>
          </a:p>
          <a:p>
            <a:pPr algn="ctr">
              <a:buFont typeface="Arial" pitchFamily="34" charset="0"/>
              <a:buChar char="•"/>
            </a:pPr>
            <a:r>
              <a:rPr lang="en-CA" sz="2000" dirty="0" smtClean="0">
                <a:latin typeface="Eras Medium ITC" pitchFamily="34" charset="0"/>
              </a:rPr>
              <a:t>Gold and Resources</a:t>
            </a:r>
          </a:p>
          <a:p>
            <a:pPr algn="ctr">
              <a:buFont typeface="Arial" pitchFamily="34" charset="0"/>
              <a:buChar char="•"/>
            </a:pPr>
            <a:r>
              <a:rPr lang="en-CA" sz="2000" dirty="0" smtClean="0">
                <a:latin typeface="Eras Medium ITC" pitchFamily="34" charset="0"/>
              </a:rPr>
              <a:t>Land </a:t>
            </a:r>
          </a:p>
          <a:p>
            <a:pPr algn="ctr">
              <a:buFont typeface="Arial" pitchFamily="34" charset="0"/>
              <a:buChar char="•"/>
            </a:pPr>
            <a:r>
              <a:rPr lang="en-CA" sz="2000" dirty="0" smtClean="0">
                <a:latin typeface="Eras Medium ITC" pitchFamily="34" charset="0"/>
              </a:rPr>
              <a:t>Northwest passage sought to the orient</a:t>
            </a:r>
            <a:endParaRPr lang="en-CA" sz="2000" dirty="0">
              <a:latin typeface="Eras Medium ITC" pitchFamily="34" charset="0"/>
            </a:endParaRPr>
          </a:p>
        </p:txBody>
      </p:sp>
      <p:sp>
        <p:nvSpPr>
          <p:cNvPr id="16" name="Rounded Rectangle 15"/>
          <p:cNvSpPr/>
          <p:nvPr/>
        </p:nvSpPr>
        <p:spPr>
          <a:xfrm>
            <a:off x="2136593" y="4556770"/>
            <a:ext cx="4694253" cy="1554409"/>
          </a:xfrm>
          <a:prstGeom prst="roundRect">
            <a:avLst>
              <a:gd name="adj" fmla="val 41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Down Arrow 16"/>
          <p:cNvSpPr/>
          <p:nvPr/>
        </p:nvSpPr>
        <p:spPr>
          <a:xfrm rot="10800000">
            <a:off x="4086500" y="3472764"/>
            <a:ext cx="576064" cy="964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0" y="2780928"/>
            <a:ext cx="2262158" cy="1938992"/>
          </a:xfrm>
          <a:prstGeom prst="rect">
            <a:avLst/>
          </a:prstGeom>
          <a:noFill/>
        </p:spPr>
        <p:txBody>
          <a:bodyPr wrap="none" rtlCol="0">
            <a:spAutoFit/>
          </a:bodyPr>
          <a:lstStyle/>
          <a:p>
            <a:pPr algn="ctr"/>
            <a:r>
              <a:rPr lang="en-CA" sz="2400" u="sng" dirty="0" smtClean="0">
                <a:latin typeface="Eras Medium ITC" pitchFamily="34" charset="0"/>
              </a:rPr>
              <a:t>Dangers</a:t>
            </a:r>
          </a:p>
          <a:p>
            <a:pPr algn="ctr">
              <a:buFont typeface="Arial" pitchFamily="34" charset="0"/>
              <a:buChar char="•"/>
            </a:pPr>
            <a:r>
              <a:rPr lang="en-CA" sz="2400" dirty="0" smtClean="0">
                <a:latin typeface="Eras Medium ITC" pitchFamily="34" charset="0"/>
              </a:rPr>
              <a:t>Bandits</a:t>
            </a:r>
          </a:p>
          <a:p>
            <a:pPr algn="ctr">
              <a:buFont typeface="Arial" pitchFamily="34" charset="0"/>
              <a:buChar char="•"/>
            </a:pPr>
            <a:r>
              <a:rPr lang="en-CA" sz="2400" dirty="0" smtClean="0">
                <a:latin typeface="Eras Medium ITC" pitchFamily="34" charset="0"/>
              </a:rPr>
              <a:t>Loss of power </a:t>
            </a:r>
          </a:p>
          <a:p>
            <a:pPr algn="ctr"/>
            <a:r>
              <a:rPr lang="en-CA" sz="2400" dirty="0" smtClean="0">
                <a:latin typeface="Eras Medium ITC" pitchFamily="34" charset="0"/>
              </a:rPr>
              <a:t>   if failed</a:t>
            </a:r>
          </a:p>
          <a:p>
            <a:pPr algn="ctr">
              <a:buFont typeface="Arial" pitchFamily="34" charset="0"/>
              <a:buChar char="•"/>
            </a:pPr>
            <a:r>
              <a:rPr lang="en-CA" sz="2400" dirty="0" smtClean="0">
                <a:latin typeface="Eras Medium ITC" pitchFamily="34" charset="0"/>
              </a:rPr>
              <a:t>Ocean</a:t>
            </a:r>
            <a:endParaRPr lang="en-CA" sz="2400" dirty="0">
              <a:latin typeface="Eras Medium ITC" pitchFamily="34" charset="0"/>
            </a:endParaRPr>
          </a:p>
        </p:txBody>
      </p:sp>
      <p:sp>
        <p:nvSpPr>
          <p:cNvPr id="19" name="Rounded Rectangle 18"/>
          <p:cNvSpPr/>
          <p:nvPr/>
        </p:nvSpPr>
        <p:spPr>
          <a:xfrm>
            <a:off x="0" y="2708920"/>
            <a:ext cx="2088232"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6732240" y="2492896"/>
            <a:ext cx="2555776" cy="3046988"/>
          </a:xfrm>
          <a:prstGeom prst="rect">
            <a:avLst/>
          </a:prstGeom>
        </p:spPr>
        <p:txBody>
          <a:bodyPr wrap="square">
            <a:spAutoFit/>
          </a:bodyPr>
          <a:lstStyle/>
          <a:p>
            <a:pPr algn="ctr"/>
            <a:r>
              <a:rPr lang="en-CA" sz="2400" u="sng" dirty="0" smtClean="0">
                <a:latin typeface="Eras Medium ITC" pitchFamily="34" charset="0"/>
              </a:rPr>
              <a:t>Benefits</a:t>
            </a:r>
          </a:p>
          <a:p>
            <a:pPr algn="ctr">
              <a:buFont typeface="Arial" pitchFamily="34" charset="0"/>
              <a:buChar char="•"/>
            </a:pPr>
            <a:r>
              <a:rPr lang="en-CA" sz="2400" dirty="0" smtClean="0">
                <a:latin typeface="Eras Medium ITC" pitchFamily="34" charset="0"/>
              </a:rPr>
              <a:t>New Technologies</a:t>
            </a:r>
          </a:p>
          <a:p>
            <a:pPr algn="ctr">
              <a:buFont typeface="Arial" pitchFamily="34" charset="0"/>
              <a:buChar char="•"/>
            </a:pPr>
            <a:r>
              <a:rPr lang="en-CA" sz="2400" dirty="0" smtClean="0">
                <a:latin typeface="Eras Medium ITC" pitchFamily="34" charset="0"/>
              </a:rPr>
              <a:t>New Foods (sugar, tobacco), trade</a:t>
            </a:r>
          </a:p>
          <a:p>
            <a:pPr algn="ctr">
              <a:buFont typeface="Arial" pitchFamily="34" charset="0"/>
              <a:buChar char="•"/>
            </a:pPr>
            <a:r>
              <a:rPr lang="en-CA" sz="2400" dirty="0" smtClean="0">
                <a:latin typeface="Eras Medium ITC" pitchFamily="34" charset="0"/>
              </a:rPr>
              <a:t>New ways of seeing world</a:t>
            </a:r>
            <a:endParaRPr lang="en-CA" sz="2400" dirty="0"/>
          </a:p>
        </p:txBody>
      </p:sp>
      <p:sp>
        <p:nvSpPr>
          <p:cNvPr id="21" name="Rounded Rectangle 20"/>
          <p:cNvSpPr/>
          <p:nvPr/>
        </p:nvSpPr>
        <p:spPr>
          <a:xfrm>
            <a:off x="6876256" y="2492896"/>
            <a:ext cx="2267744" cy="309634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3" name="Straight Arrow Connector 22"/>
          <p:cNvCxnSpPr>
            <a:stCxn id="6" idx="1"/>
          </p:cNvCxnSpPr>
          <p:nvPr/>
        </p:nvCxnSpPr>
        <p:spPr>
          <a:xfrm flipH="1">
            <a:off x="2123728" y="3140968"/>
            <a:ext cx="576064"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p:cNvCxnSpPr>
          <p:nvPr/>
        </p:nvCxnSpPr>
        <p:spPr>
          <a:xfrm>
            <a:off x="6012160" y="3140968"/>
            <a:ext cx="864096" cy="0"/>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51720" y="188640"/>
            <a:ext cx="3708579" cy="523220"/>
          </a:xfrm>
          <a:prstGeom prst="rect">
            <a:avLst/>
          </a:prstGeom>
          <a:noFill/>
        </p:spPr>
        <p:txBody>
          <a:bodyPr wrap="none" rtlCol="0">
            <a:spAutoFit/>
          </a:bodyPr>
          <a:lstStyle/>
          <a:p>
            <a:r>
              <a:rPr lang="en-CA" sz="2800" b="1" dirty="0" smtClean="0">
                <a:solidFill>
                  <a:schemeClr val="accent1"/>
                </a:solidFill>
              </a:rPr>
              <a:t>Reasons for Exploration</a:t>
            </a:r>
            <a:endParaRPr lang="en-CA" sz="2800" b="1" dirty="0">
              <a:solidFill>
                <a:schemeClr val="accent1"/>
              </a:solidFill>
            </a:endParaRPr>
          </a:p>
        </p:txBody>
      </p:sp>
    </p:spTree>
    <p:extLst>
      <p:ext uri="{BB962C8B-B14F-4D97-AF65-F5344CB8AC3E}">
        <p14:creationId xmlns:p14="http://schemas.microsoft.com/office/powerpoint/2010/main" val="181279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297"/>
            <a:ext cx="8229600" cy="1143000"/>
          </a:xfrm>
        </p:spPr>
        <p:txBody>
          <a:bodyPr/>
          <a:lstStyle/>
          <a:p>
            <a:r>
              <a:rPr lang="en-CA" b="1" dirty="0">
                <a:solidFill>
                  <a:schemeClr val="accent1"/>
                </a:solidFill>
              </a:rPr>
              <a:t>The “Whys” of Exploration</a:t>
            </a:r>
            <a:endParaRPr lang="en-US" dirty="0"/>
          </a:p>
        </p:txBody>
      </p:sp>
      <p:sp>
        <p:nvSpPr>
          <p:cNvPr id="3" name="Content Placeholder 2"/>
          <p:cNvSpPr>
            <a:spLocks noGrp="1"/>
          </p:cNvSpPr>
          <p:nvPr>
            <p:ph idx="1"/>
          </p:nvPr>
        </p:nvSpPr>
        <p:spPr>
          <a:xfrm>
            <a:off x="467544" y="836711"/>
            <a:ext cx="7869560" cy="5706291"/>
          </a:xfrm>
        </p:spPr>
        <p:txBody>
          <a:bodyPr>
            <a:normAutofit/>
          </a:bodyPr>
          <a:lstStyle/>
          <a:p>
            <a:pPr marL="0" indent="0">
              <a:buNone/>
            </a:pPr>
            <a:endParaRPr lang="en-US" u="sng" dirty="0" smtClean="0">
              <a:latin typeface="Eras Medium ITC" panose="020B0602030504020804" pitchFamily="34" charset="0"/>
            </a:endParaRPr>
          </a:p>
          <a:p>
            <a:pPr marL="0" indent="0">
              <a:buNone/>
            </a:pPr>
            <a:r>
              <a:rPr lang="en-US" u="sng" dirty="0" smtClean="0">
                <a:latin typeface="Eras Medium ITC" panose="020B0602030504020804" pitchFamily="34" charset="0"/>
              </a:rPr>
              <a:t>ECONOMIC REASONS</a:t>
            </a:r>
          </a:p>
          <a:p>
            <a:r>
              <a:rPr lang="en-US" dirty="0" smtClean="0">
                <a:latin typeface="Eras Medium ITC" panose="020B0602030504020804" pitchFamily="34" charset="0"/>
              </a:rPr>
              <a:t>Wealth: Merchants were to become rich from trade</a:t>
            </a:r>
          </a:p>
          <a:p>
            <a:r>
              <a:rPr lang="en-US" dirty="0" smtClean="0">
                <a:latin typeface="Eras Medium ITC" panose="020B0602030504020804" pitchFamily="34" charset="0"/>
              </a:rPr>
              <a:t>Trade routes to the East were closed</a:t>
            </a:r>
          </a:p>
          <a:p>
            <a:r>
              <a:rPr lang="en-US" dirty="0" smtClean="0">
                <a:latin typeface="Eras Medium ITC" panose="020B0602030504020804" pitchFamily="34" charset="0"/>
              </a:rPr>
              <a:t>Wanted to find a route to Asia in search of gold and spices</a:t>
            </a:r>
          </a:p>
          <a:p>
            <a:r>
              <a:rPr lang="en-US" dirty="0" smtClean="0">
                <a:latin typeface="Eras Medium ITC" panose="020B0602030504020804" pitchFamily="34" charset="0"/>
              </a:rPr>
              <a:t>Powerful European nations sought to create colonies to enrich them. (Spain, </a:t>
            </a:r>
          </a:p>
          <a:p>
            <a:pPr marL="0" indent="0">
              <a:buNone/>
            </a:pPr>
            <a:r>
              <a:rPr lang="en-US" dirty="0" smtClean="0">
                <a:latin typeface="Eras Medium ITC" panose="020B0602030504020804" pitchFamily="34" charset="0"/>
              </a:rPr>
              <a:t>    Portugal, France, England)</a:t>
            </a:r>
            <a:endParaRPr lang="en-US" dirty="0">
              <a:latin typeface="Eras Medium ITC" panose="020B0602030504020804" pitchFamily="34" charset="0"/>
            </a:endParaRPr>
          </a:p>
        </p:txBody>
      </p:sp>
      <p:pic>
        <p:nvPicPr>
          <p:cNvPr id="2050" name="Picture 2" descr="http://farm6.staticflickr.com/5447/6945880816_e496184a8b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365104"/>
            <a:ext cx="2862125" cy="217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32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1143000"/>
          </a:xfrm>
        </p:spPr>
        <p:txBody>
          <a:bodyPr/>
          <a:lstStyle/>
          <a:p>
            <a:r>
              <a:rPr lang="en-CA" dirty="0" smtClean="0"/>
              <a:t>Something to consider….</a:t>
            </a:r>
            <a:endParaRPr lang="en-CA" dirty="0"/>
          </a:p>
        </p:txBody>
      </p:sp>
      <p:sp>
        <p:nvSpPr>
          <p:cNvPr id="3" name="Content Placeholder 2"/>
          <p:cNvSpPr>
            <a:spLocks noGrp="1"/>
          </p:cNvSpPr>
          <p:nvPr>
            <p:ph sz="quarter" idx="1"/>
          </p:nvPr>
        </p:nvSpPr>
        <p:spPr>
          <a:xfrm>
            <a:off x="899592" y="1052736"/>
            <a:ext cx="7772400" cy="4572000"/>
          </a:xfrm>
        </p:spPr>
        <p:txBody>
          <a:bodyPr>
            <a:normAutofit/>
          </a:bodyPr>
          <a:lstStyle/>
          <a:p>
            <a:r>
              <a:rPr lang="en-CA" sz="4800" dirty="0" smtClean="0"/>
              <a:t>“You </a:t>
            </a:r>
            <a:r>
              <a:rPr lang="en-CA" sz="4800" dirty="0"/>
              <a:t>cannot discover a new world </a:t>
            </a:r>
            <a:r>
              <a:rPr lang="en-CA" sz="4800" dirty="0" smtClean="0"/>
              <a:t>unless you first have the courage to lose sight of the shore” </a:t>
            </a:r>
          </a:p>
          <a:p>
            <a:pPr marL="0" indent="0">
              <a:buNone/>
            </a:pPr>
            <a:r>
              <a:rPr lang="en-CA" sz="4800" dirty="0" smtClean="0"/>
              <a:t>Christopher Columbus</a:t>
            </a:r>
            <a:endParaRPr lang="en-CA"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212976"/>
            <a:ext cx="2842321" cy="216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79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274638"/>
            <a:ext cx="7571184" cy="1066130"/>
          </a:xfrm>
        </p:spPr>
        <p:txBody>
          <a:bodyPr>
            <a:normAutofit/>
          </a:bodyPr>
          <a:lstStyle/>
          <a:p>
            <a:r>
              <a:rPr lang="en-CA" dirty="0" smtClean="0"/>
              <a:t>And something else….</a:t>
            </a:r>
            <a:endParaRPr lang="en-CA" dirty="0"/>
          </a:p>
        </p:txBody>
      </p:sp>
      <p:sp>
        <p:nvSpPr>
          <p:cNvPr id="4" name="Content Placeholder 3"/>
          <p:cNvSpPr>
            <a:spLocks noGrp="1"/>
          </p:cNvSpPr>
          <p:nvPr>
            <p:ph sz="quarter" idx="1"/>
          </p:nvPr>
        </p:nvSpPr>
        <p:spPr>
          <a:xfrm>
            <a:off x="179512" y="1447800"/>
            <a:ext cx="8856984" cy="4572000"/>
          </a:xfrm>
        </p:spPr>
        <p:txBody>
          <a:bodyPr/>
          <a:lstStyle/>
          <a:p>
            <a:r>
              <a:rPr lang="en-CA" sz="4800" b="1" dirty="0" smtClean="0"/>
              <a:t>“We will never accept the lie that America was discovered.”</a:t>
            </a:r>
          </a:p>
          <a:p>
            <a:pPr marL="0" indent="0" algn="ctr">
              <a:buNone/>
            </a:pPr>
            <a:r>
              <a:rPr lang="en-CA" sz="4400" dirty="0" smtClean="0"/>
              <a:t>Cree Chief Matthew Coon-Come </a:t>
            </a:r>
          </a:p>
          <a:p>
            <a:pPr marL="0" indent="0" algn="ctr">
              <a:buNone/>
            </a:pPr>
            <a:r>
              <a:rPr lang="en-CA" sz="4400" dirty="0" smtClean="0"/>
              <a:t>		(January 1992)</a:t>
            </a:r>
            <a:endParaRPr lang="en-CA"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10337"/>
            <a:ext cx="316835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444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Natives introduced the </a:t>
            </a:r>
            <a:br>
              <a:rPr lang="en-CA" dirty="0" smtClean="0"/>
            </a:br>
            <a:r>
              <a:rPr lang="en-CA" dirty="0" smtClean="0"/>
              <a:t>Europeans to:</a:t>
            </a:r>
            <a:endParaRPr lang="en-CA" dirty="0"/>
          </a:p>
        </p:txBody>
      </p:sp>
      <p:sp>
        <p:nvSpPr>
          <p:cNvPr id="3" name="Content Placeholder 2"/>
          <p:cNvSpPr>
            <a:spLocks noGrp="1"/>
          </p:cNvSpPr>
          <p:nvPr>
            <p:ph idx="1"/>
          </p:nvPr>
        </p:nvSpPr>
        <p:spPr/>
        <p:txBody>
          <a:bodyPr>
            <a:normAutofit/>
          </a:bodyPr>
          <a:lstStyle/>
          <a:p>
            <a:pPr marL="0" indent="0">
              <a:lnSpc>
                <a:spcPct val="150000"/>
              </a:lnSpc>
              <a:buNone/>
            </a:pPr>
            <a:r>
              <a:rPr lang="en-CA" b="1" dirty="0" smtClean="0"/>
              <a:t>New foods: </a:t>
            </a:r>
            <a:r>
              <a:rPr lang="en-CA" dirty="0" smtClean="0"/>
              <a:t>corn, squash, beans, pumpkins,  &amp; maple syrup</a:t>
            </a:r>
          </a:p>
          <a:p>
            <a:pPr marL="0" indent="0">
              <a:lnSpc>
                <a:spcPct val="150000"/>
              </a:lnSpc>
              <a:buNone/>
            </a:pPr>
            <a:r>
              <a:rPr lang="en-CA" b="1" dirty="0" smtClean="0"/>
              <a:t>New clothes: </a:t>
            </a:r>
            <a:r>
              <a:rPr lang="en-CA" dirty="0" smtClean="0"/>
              <a:t>animals skins and fur</a:t>
            </a:r>
          </a:p>
          <a:p>
            <a:pPr marL="0" indent="0">
              <a:lnSpc>
                <a:spcPct val="150000"/>
              </a:lnSpc>
              <a:buNone/>
            </a:pPr>
            <a:r>
              <a:rPr lang="en-CA" b="1" dirty="0" smtClean="0"/>
              <a:t>Transportation: </a:t>
            </a:r>
            <a:r>
              <a:rPr lang="en-CA" dirty="0" smtClean="0"/>
              <a:t>canoes, snowshoes, &amp; toboggans</a:t>
            </a:r>
          </a:p>
          <a:p>
            <a:pPr marL="0" indent="0">
              <a:lnSpc>
                <a:spcPct val="150000"/>
              </a:lnSpc>
              <a:buNone/>
            </a:pPr>
            <a:r>
              <a:rPr lang="en-CA" b="1" dirty="0" smtClean="0"/>
              <a:t>Other: </a:t>
            </a:r>
            <a:r>
              <a:rPr lang="en-CA" dirty="0" smtClean="0"/>
              <a:t>tobacco and survival strategies, natural medicines etc..</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993232"/>
            <a:ext cx="1711752" cy="221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56" y="4319069"/>
            <a:ext cx="2232248" cy="176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24628"/>
            <a:ext cx="2088232" cy="128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2060848"/>
            <a:ext cx="1658491" cy="148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6711" y="4338220"/>
            <a:ext cx="2577573" cy="168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4338220"/>
            <a:ext cx="1628379" cy="12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08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Europeans introduced the </a:t>
            </a:r>
            <a:br>
              <a:rPr lang="en-CA" dirty="0" smtClean="0"/>
            </a:br>
            <a:r>
              <a:rPr lang="en-CA" dirty="0" smtClean="0"/>
              <a:t>Natives to:</a:t>
            </a:r>
            <a:endParaRPr lang="en-CA" dirty="0"/>
          </a:p>
        </p:txBody>
      </p:sp>
      <p:sp>
        <p:nvSpPr>
          <p:cNvPr id="3" name="Content Placeholder 2"/>
          <p:cNvSpPr>
            <a:spLocks noGrp="1"/>
          </p:cNvSpPr>
          <p:nvPr>
            <p:ph idx="1"/>
          </p:nvPr>
        </p:nvSpPr>
        <p:spPr>
          <a:xfrm>
            <a:off x="128364" y="1340768"/>
            <a:ext cx="7772400" cy="4572000"/>
          </a:xfrm>
        </p:spPr>
        <p:txBody>
          <a:bodyPr/>
          <a:lstStyle/>
          <a:p>
            <a:pPr marL="0" indent="0">
              <a:lnSpc>
                <a:spcPct val="150000"/>
              </a:lnSpc>
              <a:buNone/>
            </a:pPr>
            <a:r>
              <a:rPr lang="en-CA" b="1" dirty="0" smtClean="0"/>
              <a:t>New foods: </a:t>
            </a:r>
            <a:r>
              <a:rPr lang="en-CA" dirty="0" smtClean="0"/>
              <a:t>dairy, salt, peas, &amp; grains</a:t>
            </a:r>
          </a:p>
          <a:p>
            <a:pPr marL="0" indent="0">
              <a:lnSpc>
                <a:spcPct val="150000"/>
              </a:lnSpc>
              <a:buNone/>
            </a:pPr>
            <a:r>
              <a:rPr lang="en-CA" b="1" dirty="0" smtClean="0"/>
              <a:t>New clothes: </a:t>
            </a:r>
            <a:r>
              <a:rPr lang="en-CA" dirty="0" smtClean="0"/>
              <a:t>wool &amp; leather</a:t>
            </a:r>
          </a:p>
          <a:p>
            <a:pPr marL="0" indent="0">
              <a:lnSpc>
                <a:spcPct val="150000"/>
              </a:lnSpc>
              <a:buNone/>
            </a:pPr>
            <a:r>
              <a:rPr lang="en-CA" b="1" dirty="0" smtClean="0"/>
              <a:t>New weapons: </a:t>
            </a:r>
            <a:r>
              <a:rPr lang="en-CA" dirty="0" smtClean="0"/>
              <a:t>guns, swords, &amp; iron arrowheads </a:t>
            </a:r>
          </a:p>
          <a:p>
            <a:pPr marL="0" indent="0">
              <a:lnSpc>
                <a:spcPct val="150000"/>
              </a:lnSpc>
              <a:buNone/>
            </a:pPr>
            <a:r>
              <a:rPr lang="en-CA" b="1" dirty="0" smtClean="0"/>
              <a:t>New tools: </a:t>
            </a:r>
            <a:r>
              <a:rPr lang="en-CA" dirty="0" smtClean="0"/>
              <a:t>knives, utensils, METALS</a:t>
            </a:r>
          </a:p>
          <a:p>
            <a:pPr marL="0" indent="0">
              <a:lnSpc>
                <a:spcPct val="150000"/>
              </a:lnSpc>
              <a:buNone/>
            </a:pPr>
            <a:r>
              <a:rPr lang="en-CA" b="1" dirty="0" smtClean="0"/>
              <a:t>Other: </a:t>
            </a:r>
            <a:r>
              <a:rPr lang="en-CA" dirty="0" smtClean="0"/>
              <a:t>alcohol, diseases &amp; Christianity</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04664"/>
            <a:ext cx="204311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940404"/>
            <a:ext cx="1152128" cy="148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4280993"/>
            <a:ext cx="1344160" cy="178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816230"/>
            <a:ext cx="2348880" cy="156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447715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023" y="2420888"/>
            <a:ext cx="2094384" cy="1548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798" y="4626923"/>
            <a:ext cx="2157662" cy="160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3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3408"/>
            <a:ext cx="7772400" cy="1143000"/>
          </a:xfrm>
        </p:spPr>
        <p:txBody>
          <a:bodyPr/>
          <a:lstStyle/>
          <a:p>
            <a:r>
              <a:rPr lang="en-CA" dirty="0" smtClean="0"/>
              <a:t>Consequences</a:t>
            </a:r>
            <a:endParaRPr lang="en-CA" dirty="0"/>
          </a:p>
        </p:txBody>
      </p:sp>
      <p:sp>
        <p:nvSpPr>
          <p:cNvPr id="3" name="Content Placeholder 2"/>
          <p:cNvSpPr>
            <a:spLocks noGrp="1"/>
          </p:cNvSpPr>
          <p:nvPr>
            <p:ph idx="1"/>
          </p:nvPr>
        </p:nvSpPr>
        <p:spPr>
          <a:xfrm>
            <a:off x="1115616" y="836712"/>
            <a:ext cx="7196336" cy="3888432"/>
          </a:xfrm>
        </p:spPr>
        <p:txBody>
          <a:bodyPr>
            <a:normAutofit/>
          </a:bodyPr>
          <a:lstStyle/>
          <a:p>
            <a:pPr marL="0" indent="0" algn="ctr">
              <a:buNone/>
            </a:pPr>
            <a:r>
              <a:rPr lang="en-CA" sz="4000" dirty="0" smtClean="0"/>
              <a:t>Natives became dependent on European goods. </a:t>
            </a:r>
            <a:endParaRPr lang="en-CA" sz="4000" dirty="0"/>
          </a:p>
          <a:p>
            <a:pPr marL="0" indent="0" algn="ctr">
              <a:buNone/>
            </a:pPr>
            <a:endParaRPr lang="en-CA" sz="4000" dirty="0" smtClean="0"/>
          </a:p>
          <a:p>
            <a:pPr marL="0" indent="0" algn="ctr">
              <a:buNone/>
            </a:pPr>
            <a:r>
              <a:rPr lang="en-CA" sz="4000" dirty="0" smtClean="0"/>
              <a:t>Eventually this resulted in the destruction of native culture.</a:t>
            </a:r>
            <a:endParaRPr lang="en-CA"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79230"/>
            <a:ext cx="4032448" cy="277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4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69" y="260649"/>
            <a:ext cx="8375350" cy="1152128"/>
          </a:xfrm>
        </p:spPr>
        <p:txBody>
          <a:bodyPr bIns="91440" anchor="b" anchorCtr="0">
            <a:noAutofit/>
          </a:bodyPr>
          <a:lstStyle/>
          <a:p>
            <a:pPr algn="ctr"/>
            <a:r>
              <a:rPr lang="en-CA" sz="2600" dirty="0" smtClean="0">
                <a:solidFill>
                  <a:schemeClr val="tx1"/>
                </a:solidFill>
              </a:rPr>
              <a:t>1. The </a:t>
            </a:r>
            <a:r>
              <a:rPr lang="en-CA" sz="2600" dirty="0">
                <a:solidFill>
                  <a:schemeClr val="tx1"/>
                </a:solidFill>
              </a:rPr>
              <a:t>First Europeans to attempt to set up a colony in North America were the Vikings around the year 1000 CE.</a:t>
            </a:r>
          </a:p>
        </p:txBody>
      </p:sp>
      <p:pic>
        <p:nvPicPr>
          <p:cNvPr id="2050" name="Picture 2" descr="http://www.visualphotos.com/photo/1x9150880/aerial_of_lanse_aux_meadows_newfoundland_canada_ca05a02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7560840" cy="42236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5877272"/>
            <a:ext cx="6840760" cy="584775"/>
          </a:xfrm>
          <a:prstGeom prst="rect">
            <a:avLst/>
          </a:prstGeom>
          <a:solidFill>
            <a:schemeClr val="bg1"/>
          </a:solidFill>
        </p:spPr>
        <p:txBody>
          <a:bodyPr wrap="square" rtlCol="0">
            <a:spAutoFit/>
          </a:bodyPr>
          <a:lstStyle/>
          <a:p>
            <a:pPr algn="ctr"/>
            <a:r>
              <a:rPr lang="en-CA" sz="3200" dirty="0" smtClean="0"/>
              <a:t>2. L’Anse aux Meadows, Newfoundland</a:t>
            </a:r>
            <a:endParaRPr lang="en-CA" sz="3200" dirty="0"/>
          </a:p>
        </p:txBody>
      </p:sp>
    </p:spTree>
    <p:extLst>
      <p:ext uri="{BB962C8B-B14F-4D97-AF65-F5344CB8AC3E}">
        <p14:creationId xmlns:p14="http://schemas.microsoft.com/office/powerpoint/2010/main" val="3872226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91264" cy="1575048"/>
          </a:xfrm>
        </p:spPr>
        <p:txBody>
          <a:bodyPr>
            <a:noAutofit/>
          </a:bodyPr>
          <a:lstStyle/>
          <a:p>
            <a:pPr algn="ctr"/>
            <a:r>
              <a:rPr lang="en-US" sz="2600" dirty="0" smtClean="0">
                <a:solidFill>
                  <a:schemeClr val="tx1"/>
                </a:solidFill>
              </a:rPr>
              <a:t>Just over 550 years ago, Europeans knew very little about the other continents.  They knew about the Middle East, Northern Africa, Central Asia, and the Far East (India &amp; China). </a:t>
            </a:r>
            <a:r>
              <a:rPr lang="en-US" sz="2600" b="1" dirty="0" smtClean="0">
                <a:solidFill>
                  <a:schemeClr val="tx1"/>
                </a:solidFill>
              </a:rPr>
              <a:t>They had no knowledge of other continents.</a:t>
            </a:r>
            <a:endParaRPr lang="en-US" sz="2600" b="1" dirty="0">
              <a:solidFill>
                <a:schemeClr val="tx1"/>
              </a:solidFill>
            </a:endParaRPr>
          </a:p>
        </p:txBody>
      </p:sp>
      <p:pic>
        <p:nvPicPr>
          <p:cNvPr id="3074" name="Picture 2" descr="http://www.loc.gov/exhibits/1492/images/gm00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591" y="1988840"/>
            <a:ext cx="6984776"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25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80" y="191750"/>
            <a:ext cx="9036495" cy="1585887"/>
          </a:xfrm>
        </p:spPr>
        <p:txBody>
          <a:bodyPr>
            <a:noAutofit/>
          </a:bodyPr>
          <a:lstStyle/>
          <a:p>
            <a:pPr algn="ctr"/>
            <a:r>
              <a:rPr lang="en-US" sz="2200" dirty="0" smtClean="0">
                <a:solidFill>
                  <a:schemeClr val="tx1"/>
                </a:solidFill>
              </a:rPr>
              <a:t>3. Traders, such as Marco Polo, used overland </a:t>
            </a:r>
            <a:r>
              <a:rPr lang="en-US" sz="2200" dirty="0">
                <a:solidFill>
                  <a:schemeClr val="tx1"/>
                </a:solidFill>
              </a:rPr>
              <a:t>r</a:t>
            </a:r>
            <a:r>
              <a:rPr lang="en-US" sz="2200" dirty="0" smtClean="0">
                <a:solidFill>
                  <a:schemeClr val="tx1"/>
                </a:solidFill>
              </a:rPr>
              <a:t>outes to travel to India and China. These traders brought back precious metals, silks and spices to Europe.  The overland routes were dangerous and difficult, but the traders risked the journey because </a:t>
            </a:r>
            <a:r>
              <a:rPr lang="en-US" sz="2200" b="1" dirty="0" smtClean="0">
                <a:solidFill>
                  <a:schemeClr val="tx1"/>
                </a:solidFill>
              </a:rPr>
              <a:t>they could make high profits if they returned safely. </a:t>
            </a:r>
            <a:endParaRPr lang="en-US" sz="2200" b="1" dirty="0">
              <a:solidFill>
                <a:schemeClr val="tx1"/>
              </a:solidFill>
            </a:endParaRPr>
          </a:p>
        </p:txBody>
      </p:sp>
      <p:pic>
        <p:nvPicPr>
          <p:cNvPr id="3074" name="Picture 2" descr="http://upload.wikimedia.org/wikipedia/commons/thumb/7/74/Silk_route.jpg/1024px-Silk_ro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69" y="1774527"/>
            <a:ext cx="5976664" cy="47465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Age_-_Sp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939" y="1774527"/>
            <a:ext cx="2076450" cy="17291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http://www.smallvolume.com/blogpic/20101021S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0940" y="3512837"/>
            <a:ext cx="2076450" cy="16466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0" name="Picture 8" descr="Gol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014" y="5159445"/>
            <a:ext cx="2039375" cy="12632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Down Arrow 4"/>
          <p:cNvSpPr/>
          <p:nvPr/>
        </p:nvSpPr>
        <p:spPr>
          <a:xfrm>
            <a:off x="4191305" y="2402631"/>
            <a:ext cx="403045" cy="330423"/>
          </a:xfrm>
          <a:prstGeom prst="downArrow">
            <a:avLst/>
          </a:prstGeom>
          <a:solidFill>
            <a:srgbClr val="FF0000"/>
          </a:solidFill>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ight Arrow 6"/>
          <p:cNvSpPr/>
          <p:nvPr/>
        </p:nvSpPr>
        <p:spPr>
          <a:xfrm>
            <a:off x="5753979" y="2710377"/>
            <a:ext cx="1152128" cy="596033"/>
          </a:xfrm>
          <a:prstGeom prst="rightArrow">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Spices</a:t>
            </a:r>
            <a:endParaRPr lang="en-US" dirty="0">
              <a:solidFill>
                <a:schemeClr val="tx1"/>
              </a:solidFill>
            </a:endParaRPr>
          </a:p>
        </p:txBody>
      </p:sp>
      <p:sp>
        <p:nvSpPr>
          <p:cNvPr id="12" name="Right Arrow 11"/>
          <p:cNvSpPr/>
          <p:nvPr/>
        </p:nvSpPr>
        <p:spPr>
          <a:xfrm rot="1673234">
            <a:off x="5822848" y="3505272"/>
            <a:ext cx="1152128" cy="596033"/>
          </a:xfrm>
          <a:prstGeom prst="rightArrow">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Silks</a:t>
            </a:r>
            <a:endParaRPr lang="en-US" dirty="0">
              <a:solidFill>
                <a:schemeClr val="tx1"/>
              </a:solidFill>
            </a:endParaRPr>
          </a:p>
        </p:txBody>
      </p:sp>
      <p:sp>
        <p:nvSpPr>
          <p:cNvPr id="14" name="Right Arrow 13"/>
          <p:cNvSpPr/>
          <p:nvPr/>
        </p:nvSpPr>
        <p:spPr>
          <a:xfrm rot="2988343">
            <a:off x="5298669" y="4379651"/>
            <a:ext cx="2217369" cy="639930"/>
          </a:xfrm>
          <a:prstGeom prst="rightArrow">
            <a:avLst/>
          </a:prstGeom>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Gold</a:t>
            </a:r>
            <a:endParaRPr lang="en-US" dirty="0">
              <a:solidFill>
                <a:schemeClr val="tx1"/>
              </a:solidFill>
            </a:endParaRPr>
          </a:p>
        </p:txBody>
      </p:sp>
      <p:sp>
        <p:nvSpPr>
          <p:cNvPr id="8" name="TextBox 7"/>
          <p:cNvSpPr txBox="1"/>
          <p:nvPr/>
        </p:nvSpPr>
        <p:spPr>
          <a:xfrm>
            <a:off x="428941" y="6014264"/>
            <a:ext cx="5901518" cy="646331"/>
          </a:xfrm>
          <a:prstGeom prst="rect">
            <a:avLst/>
          </a:prstGeom>
          <a:solidFill>
            <a:schemeClr val="bg1"/>
          </a:solidFill>
          <a:ln>
            <a:solidFill>
              <a:schemeClr val="tx1"/>
            </a:solidFill>
          </a:ln>
          <a:effectLst>
            <a:outerShdw blurRad="50800" dist="50800" dir="5400000" algn="ctr" rotWithShape="0">
              <a:schemeClr val="tx1"/>
            </a:outerShdw>
          </a:effectLst>
          <a:scene3d>
            <a:camera prst="orthographicFront"/>
            <a:lightRig rig="threePt" dir="t"/>
          </a:scene3d>
          <a:sp3d>
            <a:bevelT prst="relaxedInset"/>
          </a:sp3d>
        </p:spPr>
        <p:txBody>
          <a:bodyPr wrap="square" rtlCol="0">
            <a:spAutoFit/>
          </a:bodyPr>
          <a:lstStyle/>
          <a:p>
            <a:pPr algn="ctr"/>
            <a:r>
              <a:rPr lang="en-US" dirty="0" smtClean="0"/>
              <a:t>The </a:t>
            </a:r>
            <a:r>
              <a:rPr lang="en-US" dirty="0"/>
              <a:t>Silk Road </a:t>
            </a:r>
            <a:r>
              <a:rPr lang="en-US" dirty="0" smtClean="0"/>
              <a:t>gets </a:t>
            </a:r>
            <a:r>
              <a:rPr lang="en-US" dirty="0"/>
              <a:t>its name from the </a:t>
            </a:r>
            <a:r>
              <a:rPr lang="en-US" dirty="0" smtClean="0"/>
              <a:t>profitable trade </a:t>
            </a:r>
            <a:r>
              <a:rPr lang="en-US" dirty="0"/>
              <a:t>in Chinese </a:t>
            </a:r>
            <a:r>
              <a:rPr lang="en-US" dirty="0" smtClean="0"/>
              <a:t>silk.  The route extended 4,000 </a:t>
            </a:r>
            <a:r>
              <a:rPr lang="en-US" dirty="0"/>
              <a:t>miles (6,437 </a:t>
            </a:r>
            <a:r>
              <a:rPr lang="en-US" dirty="0" err="1"/>
              <a:t>kilometres</a:t>
            </a:r>
            <a:r>
              <a:rPr lang="en-US" dirty="0" smtClean="0"/>
              <a:t>).</a:t>
            </a:r>
            <a:endParaRPr lang="en-US" dirty="0"/>
          </a:p>
        </p:txBody>
      </p:sp>
      <p:sp>
        <p:nvSpPr>
          <p:cNvPr id="3" name="TextBox 2"/>
          <p:cNvSpPr txBox="1"/>
          <p:nvPr/>
        </p:nvSpPr>
        <p:spPr>
          <a:xfrm>
            <a:off x="3341710" y="1992262"/>
            <a:ext cx="2102234" cy="461665"/>
          </a:xfrm>
          <a:prstGeom prst="rect">
            <a:avLst/>
          </a:prstGeom>
          <a:solidFill>
            <a:srgbClr val="FF0000"/>
          </a:solidFill>
          <a:effectLst>
            <a:outerShdw blurRad="50800" dist="50800" dir="5400000" algn="ctr" rotWithShape="0">
              <a:schemeClr val="tx1"/>
            </a:outerShdw>
          </a:effectLst>
        </p:spPr>
        <p:txBody>
          <a:bodyPr wrap="square" rtlCol="0">
            <a:spAutoFit/>
          </a:bodyPr>
          <a:lstStyle/>
          <a:p>
            <a:pPr algn="ctr"/>
            <a:r>
              <a:rPr lang="en-US" sz="2400" dirty="0"/>
              <a:t>The Silk Road</a:t>
            </a:r>
          </a:p>
        </p:txBody>
      </p:sp>
    </p:spTree>
    <p:extLst>
      <p:ext uri="{BB962C8B-B14F-4D97-AF65-F5344CB8AC3E}">
        <p14:creationId xmlns:p14="http://schemas.microsoft.com/office/powerpoint/2010/main" val="7360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568952" cy="1440160"/>
          </a:xfrm>
        </p:spPr>
        <p:txBody>
          <a:bodyPr>
            <a:noAutofit/>
          </a:bodyPr>
          <a:lstStyle/>
          <a:p>
            <a:pPr algn="ctr"/>
            <a:r>
              <a:rPr lang="en-US" sz="2300" dirty="0" smtClean="0">
                <a:solidFill>
                  <a:schemeClr val="tx1"/>
                </a:solidFill>
              </a:rPr>
              <a:t> 4. In the late 15</a:t>
            </a:r>
            <a:r>
              <a:rPr lang="en-US" sz="2300" baseline="30000" dirty="0" smtClean="0">
                <a:solidFill>
                  <a:schemeClr val="tx1"/>
                </a:solidFill>
              </a:rPr>
              <a:t>th</a:t>
            </a:r>
            <a:r>
              <a:rPr lang="en-US" sz="2300" dirty="0" smtClean="0">
                <a:solidFill>
                  <a:schemeClr val="tx1"/>
                </a:solidFill>
              </a:rPr>
              <a:t> century, Turkish armies (The Ottoman Empire) captured the lands at the western end of the trade routes.  In 1453, they captured Constantinople and </a:t>
            </a:r>
            <a:r>
              <a:rPr lang="en-US" sz="2300" b="1" dirty="0" smtClean="0">
                <a:solidFill>
                  <a:schemeClr val="tx1"/>
                </a:solidFill>
              </a:rPr>
              <a:t>blocked trade routes. </a:t>
            </a:r>
            <a:r>
              <a:rPr lang="en-US" sz="2300" dirty="0" smtClean="0">
                <a:solidFill>
                  <a:schemeClr val="tx1"/>
                </a:solidFill>
              </a:rPr>
              <a:t>This made  it very dangerous to travel overland to the Far East.</a:t>
            </a:r>
            <a:endParaRPr lang="en-US" sz="2300" dirty="0">
              <a:solidFill>
                <a:schemeClr val="tx1"/>
              </a:solidFill>
            </a:endParaRPr>
          </a:p>
        </p:txBody>
      </p:sp>
      <p:pic>
        <p:nvPicPr>
          <p:cNvPr id="1026" name="Picture 2" descr="http://upload.wikimedia.org/wikipedia/commons/d/df/Fall-of-constantinopl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3384376"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amp-collecting-world.com/images/Ottoman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772816"/>
            <a:ext cx="4837931"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19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68952" cy="1791072"/>
          </a:xfrm>
        </p:spPr>
        <p:txBody>
          <a:bodyPr>
            <a:noAutofit/>
          </a:bodyPr>
          <a:lstStyle/>
          <a:p>
            <a:pPr algn="ctr"/>
            <a:r>
              <a:rPr lang="en-US" sz="2300" dirty="0">
                <a:solidFill>
                  <a:schemeClr val="tx1"/>
                </a:solidFill>
              </a:rPr>
              <a:t>5</a:t>
            </a:r>
            <a:r>
              <a:rPr lang="en-US" sz="2300" dirty="0" smtClean="0">
                <a:solidFill>
                  <a:schemeClr val="tx1"/>
                </a:solidFill>
              </a:rPr>
              <a:t>. As a result of the fall of Constantinople, luxury goods became very expensive.  Europeans, therefore, wanted to find a new route to Asia in order to obtain more silks, spices, gold, and jewels.  This need to set out on voyages of exploration corresponded with a cultural movement called the Renaissance (“rebirth”).</a:t>
            </a:r>
            <a:endParaRPr lang="en-US" sz="2300" dirty="0">
              <a:solidFill>
                <a:schemeClr val="tx1"/>
              </a:solidFill>
            </a:endParaRPr>
          </a:p>
        </p:txBody>
      </p:sp>
      <p:pic>
        <p:nvPicPr>
          <p:cNvPr id="2050" name="Picture 2" descr="ma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348880"/>
            <a:ext cx="432048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thumb/2/22/Da_Vinci_Vitruve_Luc_Viatour.jpg/640px-Da_Vinci_Vitruve_Luc_Viat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2060848"/>
            <a:ext cx="1971675" cy="41433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thumb/e/ec/Mona_Lisa%2C_by_Leonardo_da_Vinci%2C_from_C2RMF_retouched.jpg/640px-Mona_Lisa%2C_by_Leonardo_da_Vinci%2C_from_C2RMF_retouch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90" y="2164473"/>
            <a:ext cx="1892262" cy="403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063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a:t>
            </a:r>
            <a:endParaRPr lang="en-US" dirty="0"/>
          </a:p>
        </p:txBody>
      </p:sp>
      <p:sp>
        <p:nvSpPr>
          <p:cNvPr id="3" name="Content Placeholder 2"/>
          <p:cNvSpPr>
            <a:spLocks noGrp="1"/>
          </p:cNvSpPr>
          <p:nvPr>
            <p:ph sz="quarter" idx="1"/>
          </p:nvPr>
        </p:nvSpPr>
        <p:spPr>
          <a:xfrm>
            <a:off x="914400" y="1268760"/>
            <a:ext cx="7762056" cy="5400600"/>
          </a:xfrm>
        </p:spPr>
        <p:txBody>
          <a:bodyPr>
            <a:normAutofit fontScale="70000" lnSpcReduction="20000"/>
          </a:bodyPr>
          <a:lstStyle/>
          <a:p>
            <a:r>
              <a:rPr lang="en-US" dirty="0"/>
              <a:t>Renaissance.''  French for "rebirth" perfectly describes the intellectual and economic changes that occurred in Europe </a:t>
            </a:r>
            <a:r>
              <a:rPr lang="en-US" dirty="0" smtClean="0"/>
              <a:t>from the </a:t>
            </a:r>
            <a:r>
              <a:rPr lang="en-US" dirty="0"/>
              <a:t>fourteenth through the </a:t>
            </a:r>
            <a:r>
              <a:rPr lang="en-US" dirty="0" smtClean="0"/>
              <a:t>sixteenth </a:t>
            </a:r>
            <a:r>
              <a:rPr lang="en-US" dirty="0"/>
              <a:t>centuries</a:t>
            </a:r>
            <a:r>
              <a:rPr lang="en-US" dirty="0" smtClean="0"/>
              <a:t>.</a:t>
            </a:r>
          </a:p>
          <a:p>
            <a:pPr marL="0" indent="0">
              <a:buNone/>
            </a:pPr>
            <a:endParaRPr lang="en-US" dirty="0" smtClean="0"/>
          </a:p>
          <a:p>
            <a:r>
              <a:rPr lang="en-US" dirty="0"/>
              <a:t>T</a:t>
            </a:r>
            <a:r>
              <a:rPr lang="en-US" dirty="0" smtClean="0"/>
              <a:t>he </a:t>
            </a:r>
            <a:r>
              <a:rPr lang="en-US" dirty="0"/>
              <a:t>Renaissance was an age </a:t>
            </a:r>
            <a:r>
              <a:rPr lang="en-US" dirty="0" smtClean="0"/>
              <a:t>in which </a:t>
            </a:r>
            <a:r>
              <a:rPr lang="en-US" dirty="0"/>
              <a:t>artistic , social, scientific and political thought turned in  new directions</a:t>
            </a:r>
            <a:r>
              <a:rPr lang="en-US" dirty="0" smtClean="0"/>
              <a:t>.</a:t>
            </a:r>
          </a:p>
          <a:p>
            <a:endParaRPr lang="en-US" dirty="0"/>
          </a:p>
          <a:p>
            <a:r>
              <a:rPr lang="en-US" dirty="0"/>
              <a:t>Many Italian coastal cities became </a:t>
            </a:r>
            <a:r>
              <a:rPr lang="en-US" dirty="0" smtClean="0"/>
              <a:t>centers for </a:t>
            </a:r>
            <a:r>
              <a:rPr lang="en-US" dirty="0"/>
              <a:t>the wealth and education that </a:t>
            </a:r>
            <a:r>
              <a:rPr lang="en-US" dirty="0" smtClean="0"/>
              <a:t>ensued from </a:t>
            </a:r>
            <a:r>
              <a:rPr lang="en-US" dirty="0"/>
              <a:t>trade and </a:t>
            </a:r>
            <a:r>
              <a:rPr lang="en-US" dirty="0" smtClean="0"/>
              <a:t>commerce </a:t>
            </a:r>
          </a:p>
          <a:p>
            <a:pPr marL="0" indent="0">
              <a:buNone/>
            </a:pPr>
            <a:endParaRPr lang="en-US" dirty="0" smtClean="0"/>
          </a:p>
          <a:p>
            <a:r>
              <a:rPr lang="en-US" dirty="0"/>
              <a:t>In the Renaissance the educated middle classes, who could now afford books, demanded works in their own languages</a:t>
            </a:r>
            <a:r>
              <a:rPr lang="en-US" dirty="0" smtClean="0"/>
              <a:t>.</a:t>
            </a:r>
          </a:p>
          <a:p>
            <a:pPr marL="0" indent="0">
              <a:buNone/>
            </a:pPr>
            <a:endParaRPr lang="en-US" dirty="0"/>
          </a:p>
          <a:p>
            <a:r>
              <a:rPr lang="en-US" dirty="0"/>
              <a:t> Books also helped to spread awareness of a new philosophy </a:t>
            </a:r>
            <a:r>
              <a:rPr lang="en-US" dirty="0" smtClean="0"/>
              <a:t>that </a:t>
            </a:r>
            <a:r>
              <a:rPr lang="en-US" dirty="0"/>
              <a:t>Renaissance scholars </a:t>
            </a:r>
            <a:r>
              <a:rPr lang="en-US" dirty="0" smtClean="0"/>
              <a:t>discovered when they returned </a:t>
            </a:r>
            <a:r>
              <a:rPr lang="en-US" dirty="0"/>
              <a:t>to the works of the ancient writers</a:t>
            </a:r>
            <a:r>
              <a:rPr lang="en-US" dirty="0" smtClean="0"/>
              <a:t>. They were known </a:t>
            </a:r>
            <a:r>
              <a:rPr lang="en-US" dirty="0"/>
              <a:t>as </a:t>
            </a:r>
            <a:r>
              <a:rPr lang="en-US" dirty="0" smtClean="0"/>
              <a:t>humanists</a:t>
            </a:r>
          </a:p>
          <a:p>
            <a:endParaRPr lang="en-US" dirty="0"/>
          </a:p>
          <a:p>
            <a:r>
              <a:rPr lang="en-US" dirty="0" smtClean="0"/>
              <a:t>Humanists believe that we should focus more on man’s achievements than God’s</a:t>
            </a:r>
          </a:p>
          <a:p>
            <a:pPr marL="0" indent="0">
              <a:buNone/>
            </a:pPr>
            <a:endParaRPr lang="en-US" dirty="0" smtClean="0"/>
          </a:p>
          <a:p>
            <a:r>
              <a:rPr lang="en-US" dirty="0" smtClean="0"/>
              <a:t>Due to this people wanted to learn more about the world around them and led to many advancements in science and technology</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1417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440160"/>
          </a:xfrm>
        </p:spPr>
        <p:txBody>
          <a:bodyPr>
            <a:normAutofit fontScale="90000"/>
          </a:bodyPr>
          <a:lstStyle/>
          <a:p>
            <a:pPr algn="ctr"/>
            <a:r>
              <a:rPr lang="en-US" sz="2400" dirty="0" smtClean="0">
                <a:solidFill>
                  <a:schemeClr val="tx1"/>
                </a:solidFill>
              </a:rPr>
              <a:t>6. A number of technological innovations were “born” during the Renaissance period. These innovations made it possible to sail ships across the oceans. One important innovation was the caravel, a ship developed by the Portuguese.</a:t>
            </a:r>
            <a:endParaRPr lang="en-US" sz="2400" dirty="0">
              <a:solidFill>
                <a:schemeClr val="tx1"/>
              </a:solidFill>
            </a:endParaRPr>
          </a:p>
        </p:txBody>
      </p:sp>
      <p:pic>
        <p:nvPicPr>
          <p:cNvPr id="2050" name="Picture 2" descr="Age_-_Cara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5644530" cy="450594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5696" y="6131920"/>
            <a:ext cx="2448272" cy="369332"/>
          </a:xfrm>
          <a:prstGeom prst="rect">
            <a:avLst/>
          </a:prstGeom>
          <a:solidFill>
            <a:schemeClr val="bg1"/>
          </a:solidFill>
          <a:effectLst>
            <a:outerShdw blurRad="50800" dist="50800" dir="5400000" algn="ctr" rotWithShape="0">
              <a:schemeClr val="accent1"/>
            </a:outerShdw>
          </a:effectLst>
        </p:spPr>
        <p:txBody>
          <a:bodyPr wrap="square" rtlCol="0">
            <a:spAutoFit/>
          </a:bodyPr>
          <a:lstStyle/>
          <a:p>
            <a:r>
              <a:rPr lang="en-US" dirty="0" smtClean="0"/>
              <a:t>The Portuguese Caravel</a:t>
            </a:r>
            <a:endParaRPr lang="en-US" dirty="0"/>
          </a:p>
        </p:txBody>
      </p:sp>
      <p:sp>
        <p:nvSpPr>
          <p:cNvPr id="3" name="TextBox 2"/>
          <p:cNvSpPr txBox="1"/>
          <p:nvPr/>
        </p:nvSpPr>
        <p:spPr>
          <a:xfrm>
            <a:off x="6228184" y="1681168"/>
            <a:ext cx="2448272" cy="4093428"/>
          </a:xfrm>
          <a:prstGeom prst="rect">
            <a:avLst/>
          </a:prstGeom>
          <a:noFill/>
          <a:ln>
            <a:solidFill>
              <a:schemeClr val="tx2"/>
            </a:solidFill>
          </a:ln>
        </p:spPr>
        <p:txBody>
          <a:bodyPr wrap="square" rtlCol="0">
            <a:spAutoFit/>
          </a:bodyPr>
          <a:lstStyle/>
          <a:p>
            <a:pPr algn="ctr"/>
            <a:r>
              <a:rPr lang="en-US" sz="2000" b="1" u="sng" dirty="0" smtClean="0"/>
              <a:t>The Caravel</a:t>
            </a:r>
            <a:r>
              <a:rPr lang="en-US" sz="2000" dirty="0" smtClean="0"/>
              <a:t>:</a:t>
            </a:r>
          </a:p>
          <a:p>
            <a:pPr algn="ctr"/>
            <a:endParaRPr lang="en-US" sz="2000" dirty="0" smtClean="0"/>
          </a:p>
          <a:p>
            <a:pPr marL="285750" indent="-285750">
              <a:buFont typeface="Arial" panose="020B0604020202020204" pitchFamily="34" charset="0"/>
              <a:buChar char="•"/>
            </a:pPr>
            <a:r>
              <a:rPr lang="en-US" sz="2000" dirty="0" smtClean="0"/>
              <a:t>strong enough to withstand storms at sea</a:t>
            </a:r>
          </a:p>
          <a:p>
            <a:pPr marL="285750" indent="-285750">
              <a:buFont typeface="Arial" panose="020B0604020202020204" pitchFamily="34" charset="0"/>
              <a:buChar char="•"/>
            </a:pPr>
            <a:r>
              <a:rPr lang="en-US" sz="2000" dirty="0" smtClean="0"/>
              <a:t>could sail against the wind</a:t>
            </a:r>
          </a:p>
          <a:p>
            <a:pPr marL="285750" indent="-285750">
              <a:buFont typeface="Arial" panose="020B0604020202020204" pitchFamily="34" charset="0"/>
              <a:buChar char="•"/>
            </a:pPr>
            <a:r>
              <a:rPr lang="en-US" sz="2000" dirty="0"/>
              <a:t>w</a:t>
            </a:r>
            <a:r>
              <a:rPr lang="en-US" sz="2000" dirty="0" smtClean="0"/>
              <a:t>ere faster and more easily turned</a:t>
            </a:r>
          </a:p>
          <a:p>
            <a:pPr marL="285750" indent="-285750">
              <a:buFont typeface="Arial" panose="020B0604020202020204" pitchFamily="34" charset="0"/>
              <a:buChar char="•"/>
            </a:pPr>
            <a:r>
              <a:rPr lang="en-US" sz="2000" dirty="0"/>
              <a:t>w</a:t>
            </a:r>
            <a:r>
              <a:rPr lang="en-US" sz="2000" dirty="0" smtClean="0"/>
              <a:t>ere able to navigate shallow waters</a:t>
            </a:r>
          </a:p>
          <a:p>
            <a:pPr marL="285750" indent="-285750">
              <a:buFont typeface="Arial" panose="020B0604020202020204" pitchFamily="34" charset="0"/>
              <a:buChar char="•"/>
            </a:pPr>
            <a:r>
              <a:rPr lang="en-US" sz="2000" dirty="0"/>
              <a:t>h</a:t>
            </a:r>
            <a:r>
              <a:rPr lang="en-US" sz="2000" dirty="0" smtClean="0"/>
              <a:t>ad room for trade goods below deck</a:t>
            </a:r>
            <a:endParaRPr lang="en-US" sz="2000" dirty="0"/>
          </a:p>
        </p:txBody>
      </p:sp>
    </p:spTree>
    <p:extLst>
      <p:ext uri="{BB962C8B-B14F-4D97-AF65-F5344CB8AC3E}">
        <p14:creationId xmlns:p14="http://schemas.microsoft.com/office/powerpoint/2010/main" val="3504233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t1.gstatic.com/images?q=tbn:ANd9GcT4I7RH3hsKCfl3FIaqYaoXzxf01sU2Vhri9X4lKFVXI6OdxMf5G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370" y="1500498"/>
            <a:ext cx="3000126" cy="2169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274638"/>
            <a:ext cx="8219256" cy="1143000"/>
          </a:xfrm>
        </p:spPr>
        <p:txBody>
          <a:bodyPr>
            <a:noAutofit/>
          </a:bodyPr>
          <a:lstStyle/>
          <a:p>
            <a:pPr algn="ctr"/>
            <a:r>
              <a:rPr lang="en-US" sz="2400" dirty="0" smtClean="0">
                <a:solidFill>
                  <a:schemeClr val="tx1"/>
                </a:solidFill>
              </a:rPr>
              <a:t>6. Other important technological innovations of the Renaissance include: the magnetic compass, the astrolabe, the ship’s log, improved maps, and new firearms.</a:t>
            </a:r>
            <a:endParaRPr lang="en-US" sz="2400" dirty="0">
              <a:solidFill>
                <a:schemeClr val="tx1"/>
              </a:solidFill>
            </a:endParaRPr>
          </a:p>
        </p:txBody>
      </p:sp>
      <p:sp>
        <p:nvSpPr>
          <p:cNvPr id="3" name="TextBox 2"/>
          <p:cNvSpPr txBox="1"/>
          <p:nvPr/>
        </p:nvSpPr>
        <p:spPr>
          <a:xfrm>
            <a:off x="5109715" y="2948505"/>
            <a:ext cx="2088232" cy="1200329"/>
          </a:xfrm>
          <a:prstGeom prst="rect">
            <a:avLst/>
          </a:prstGeom>
          <a:noFill/>
        </p:spPr>
        <p:txBody>
          <a:bodyPr wrap="square" rtlCol="0">
            <a:spAutoFit/>
          </a:bodyPr>
          <a:lstStyle/>
          <a:p>
            <a:endParaRPr lang="en-US" dirty="0"/>
          </a:p>
          <a:p>
            <a:r>
              <a:rPr lang="en-US" dirty="0" smtClean="0"/>
              <a:t>Canon and musket</a:t>
            </a:r>
          </a:p>
          <a:p>
            <a:endParaRPr lang="en-US" dirty="0"/>
          </a:p>
          <a:p>
            <a:endParaRPr lang="en-US" dirty="0"/>
          </a:p>
        </p:txBody>
      </p:sp>
      <p:pic>
        <p:nvPicPr>
          <p:cNvPr id="3074" name="Picture 2" descr="Comp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1553607"/>
            <a:ext cx="19050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ile:Astrolabe (PSF).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90" y="4029164"/>
            <a:ext cx="2509172"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2824" y="3364004"/>
            <a:ext cx="1656184" cy="369332"/>
          </a:xfrm>
          <a:prstGeom prst="rect">
            <a:avLst/>
          </a:prstGeom>
          <a:noFill/>
        </p:spPr>
        <p:txBody>
          <a:bodyPr wrap="square" rtlCol="0">
            <a:spAutoFit/>
          </a:bodyPr>
          <a:lstStyle/>
          <a:p>
            <a:pPr algn="ctr"/>
            <a:r>
              <a:rPr lang="en-US" dirty="0" smtClean="0"/>
              <a:t>Compass</a:t>
            </a:r>
            <a:endParaRPr lang="en-US" dirty="0"/>
          </a:p>
        </p:txBody>
      </p:sp>
      <p:sp>
        <p:nvSpPr>
          <p:cNvPr id="9" name="TextBox 8"/>
          <p:cNvSpPr txBox="1"/>
          <p:nvPr/>
        </p:nvSpPr>
        <p:spPr>
          <a:xfrm>
            <a:off x="508513" y="5757356"/>
            <a:ext cx="1656184" cy="369332"/>
          </a:xfrm>
          <a:prstGeom prst="rect">
            <a:avLst/>
          </a:prstGeom>
          <a:noFill/>
        </p:spPr>
        <p:txBody>
          <a:bodyPr wrap="square" rtlCol="0">
            <a:spAutoFit/>
          </a:bodyPr>
          <a:lstStyle/>
          <a:p>
            <a:pPr algn="ctr"/>
            <a:r>
              <a:rPr lang="en-US" dirty="0" smtClean="0"/>
              <a:t>Astrolabe</a:t>
            </a:r>
            <a:endParaRPr lang="en-US" dirty="0"/>
          </a:p>
        </p:txBody>
      </p:sp>
      <p:pic>
        <p:nvPicPr>
          <p:cNvPr id="3086" name="Picture 14" descr="http://www.guns.com/wp-content/uploads/2012/12/rev-cannon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1713903"/>
            <a:ext cx="2517935" cy="148039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upload.wikimedia.org/wikipedia/commons/thumb/9/95/Grand_Turk%2834%29.jpg/800px-Grand_Turk%2834%2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3812403"/>
            <a:ext cx="3600400" cy="21617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93972" y="5757356"/>
            <a:ext cx="2414332" cy="1200329"/>
          </a:xfrm>
          <a:prstGeom prst="rect">
            <a:avLst/>
          </a:prstGeom>
          <a:noFill/>
        </p:spPr>
        <p:txBody>
          <a:bodyPr wrap="square" rtlCol="0">
            <a:spAutoFit/>
          </a:bodyPr>
          <a:lstStyle/>
          <a:p>
            <a:endParaRPr lang="en-US" dirty="0"/>
          </a:p>
          <a:p>
            <a:r>
              <a:rPr lang="en-US" dirty="0" smtClean="0"/>
              <a:t>Ship’s log and better maps</a:t>
            </a:r>
          </a:p>
          <a:p>
            <a:endParaRPr lang="en-US" dirty="0"/>
          </a:p>
          <a:p>
            <a:endParaRPr lang="en-US" dirty="0"/>
          </a:p>
        </p:txBody>
      </p:sp>
    </p:spTree>
    <p:extLst>
      <p:ext uri="{BB962C8B-B14F-4D97-AF65-F5344CB8AC3E}">
        <p14:creationId xmlns:p14="http://schemas.microsoft.com/office/powerpoint/2010/main" val="3815698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2084</TotalTime>
  <Words>973</Words>
  <Application>Microsoft Office PowerPoint</Application>
  <PresentationFormat>On-screen Show (4:3)</PresentationFormat>
  <Paragraphs>103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2. The Age of Exploration</vt:lpstr>
      <vt:lpstr>1. The First Europeans to attempt to set up a colony in North America were the Vikings around the year 1000 CE.</vt:lpstr>
      <vt:lpstr>Just over 550 years ago, Europeans knew very little about the other continents.  They knew about the Middle East, Northern Africa, Central Asia, and the Far East (India &amp; China). They had no knowledge of other continents.</vt:lpstr>
      <vt:lpstr>3. Traders, such as Marco Polo, used overland routes to travel to India and China. These traders brought back precious metals, silks and spices to Europe.  The overland routes were dangerous and difficult, but the traders risked the journey because they could make high profits if they returned safely. </vt:lpstr>
      <vt:lpstr> 4. In the late 15th century, Turkish armies (The Ottoman Empire) captured the lands at the western end of the trade routes.  In 1453, they captured Constantinople and blocked trade routes. This made  it very dangerous to travel overland to the Far East.</vt:lpstr>
      <vt:lpstr>5. As a result of the fall of Constantinople, luxury goods became very expensive.  Europeans, therefore, wanted to find a new route to Asia in order to obtain more silks, spices, gold, and jewels.  This need to set out on voyages of exploration corresponded with a cultural movement called the Renaissance (“rebirth”).</vt:lpstr>
      <vt:lpstr>Renaissance</vt:lpstr>
      <vt:lpstr>6. A number of technological innovations were “born” during the Renaissance period. These innovations made it possible to sail ships across the oceans. One important innovation was the caravel, a ship developed by the Portuguese.</vt:lpstr>
      <vt:lpstr>6. Other important technological innovations of the Renaissance include: the magnetic compass, the astrolabe, the ship’s log, improved maps, and new firearms.</vt:lpstr>
      <vt:lpstr>7. In the late 15th and early 16th centuries, Portugal, Spain, England, and France financed voyages of exploration. Soon, the east coast of North America was known to Europeans.</vt:lpstr>
      <vt:lpstr>8. After the Vikings, the next European to reach North America was John Cabot (Giovanni Caboto). He reached the coast of Labrador and Newfoundland.  He did not set up a colony, but discovered an important resource: Cod.</vt:lpstr>
      <vt:lpstr>9. The big guys!</vt:lpstr>
      <vt:lpstr>PowerPoint Presentation</vt:lpstr>
      <vt:lpstr>The “Whys” of Exploration</vt:lpstr>
      <vt:lpstr>Something to consider….</vt:lpstr>
      <vt:lpstr>And something else….</vt:lpstr>
      <vt:lpstr>The Natives introduced the  Europeans to:</vt:lpstr>
      <vt:lpstr>The Europeans introduced the  Natives to:</vt:lpstr>
      <vt:lpstr>Consequences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Population and Settlement</dc:title>
  <dc:creator>nadine</dc:creator>
  <cp:lastModifiedBy>35-student</cp:lastModifiedBy>
  <cp:revision>99</cp:revision>
  <dcterms:created xsi:type="dcterms:W3CDTF">2012-09-05T23:21:26Z</dcterms:created>
  <dcterms:modified xsi:type="dcterms:W3CDTF">2015-09-30T16:06:49Z</dcterms:modified>
</cp:coreProperties>
</file>