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3" r:id="rId7"/>
    <p:sldId id="261" r:id="rId8"/>
    <p:sldId id="262"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3/24/2016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3/24/2016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Great Depression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86064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22301"/>
            <a:ext cx="9601196" cy="787400"/>
          </a:xfrm>
        </p:spPr>
        <p:txBody>
          <a:bodyPr/>
          <a:lstStyle/>
          <a:p>
            <a:r>
              <a:rPr lang="en-US" dirty="0" smtClean="0"/>
              <a:t>Provincial Reaction to the Depression</a:t>
            </a:r>
            <a:endParaRPr lang="en-US" dirty="0"/>
          </a:p>
        </p:txBody>
      </p:sp>
      <p:sp>
        <p:nvSpPr>
          <p:cNvPr id="3" name="Content Placeholder 2"/>
          <p:cNvSpPr>
            <a:spLocks noGrp="1"/>
          </p:cNvSpPr>
          <p:nvPr>
            <p:ph idx="1"/>
          </p:nvPr>
        </p:nvSpPr>
        <p:spPr>
          <a:xfrm>
            <a:off x="1295401" y="1536700"/>
            <a:ext cx="9601196" cy="4749800"/>
          </a:xfrm>
        </p:spPr>
        <p:txBody>
          <a:bodyPr>
            <a:normAutofit/>
          </a:bodyPr>
          <a:lstStyle/>
          <a:p>
            <a:pPr lvl="0" eaLnBrk="0" hangingPunct="0"/>
            <a:r>
              <a:rPr lang="en-CA" dirty="0"/>
              <a:t>Quebec provided direct aid in the form of coupons, which families could redeem for food, clothing and heating fuel.</a:t>
            </a:r>
            <a:endParaRPr lang="en-US" dirty="0"/>
          </a:p>
          <a:p>
            <a:pPr lvl="0" eaLnBrk="0" hangingPunct="0"/>
            <a:r>
              <a:rPr lang="en-CA" dirty="0"/>
              <a:t>Churches and charities set up soup kitchens and shelters, where destitute people could get assistance.</a:t>
            </a:r>
            <a:endParaRPr lang="en-US" dirty="0"/>
          </a:p>
          <a:p>
            <a:r>
              <a:rPr lang="en-CA" dirty="0"/>
              <a:t>The Quebec government, with the support of the Catholic Church , encouraged families to move from the cities to colonize and to settle the Abitibi, Gaspésie and Cote Nord regions</a:t>
            </a:r>
            <a:endParaRPr lang="en-US" dirty="0"/>
          </a:p>
          <a:p>
            <a:r>
              <a:rPr lang="en-CA" dirty="0"/>
              <a:t>This "back-to-the-land " movement failed because farms were isolated and located where the soil was poor and the growing season was short</a:t>
            </a:r>
            <a:endParaRPr lang="en-US" dirty="0"/>
          </a:p>
        </p:txBody>
      </p:sp>
    </p:spTree>
    <p:extLst>
      <p:ext uri="{BB962C8B-B14F-4D97-AF65-F5344CB8AC3E}">
        <p14:creationId xmlns:p14="http://schemas.microsoft.com/office/powerpoint/2010/main" val="16113675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“New Deal”</a:t>
            </a:r>
            <a:endParaRPr lang="en-US" dirty="0"/>
          </a:p>
        </p:txBody>
      </p:sp>
      <p:sp>
        <p:nvSpPr>
          <p:cNvPr id="3" name="Content Placeholder 2"/>
          <p:cNvSpPr>
            <a:spLocks noGrp="1"/>
          </p:cNvSpPr>
          <p:nvPr>
            <p:ph idx="1"/>
          </p:nvPr>
        </p:nvSpPr>
        <p:spPr>
          <a:xfrm>
            <a:off x="1295401" y="2400300"/>
            <a:ext cx="9601196" cy="3810000"/>
          </a:xfrm>
        </p:spPr>
        <p:txBody>
          <a:bodyPr/>
          <a:lstStyle/>
          <a:p>
            <a:r>
              <a:rPr lang="en-CA" dirty="0"/>
              <a:t>A Canadian "New Deal" was proposed by Prime Minister Bennett.   It included:</a:t>
            </a:r>
            <a:endParaRPr lang="en-US" dirty="0"/>
          </a:p>
          <a:p>
            <a:pPr lvl="0" eaLnBrk="0" hangingPunct="0"/>
            <a:r>
              <a:rPr lang="en-CA" dirty="0"/>
              <a:t>the creation of the Bank of Canada in 1934 to control the money supply</a:t>
            </a:r>
            <a:endParaRPr lang="en-US" dirty="0"/>
          </a:p>
          <a:p>
            <a:pPr lvl="0" eaLnBrk="0" hangingPunct="0"/>
            <a:r>
              <a:rPr lang="en-CA" dirty="0"/>
              <a:t>federal government initiatives in the construction of roads and railways</a:t>
            </a:r>
            <a:endParaRPr lang="en-US" dirty="0"/>
          </a:p>
          <a:p>
            <a:pPr lvl="0" eaLnBrk="0" hangingPunct="0"/>
            <a:r>
              <a:rPr lang="en-CA" dirty="0"/>
              <a:t>the introduction of unemployment insurance and other forms of social security</a:t>
            </a:r>
            <a:endParaRPr lang="en-US" dirty="0"/>
          </a:p>
          <a:p>
            <a:r>
              <a:rPr lang="en-CA" dirty="0"/>
              <a:t>the re-introduction of protective tariffs for the shoe and textile industries</a:t>
            </a:r>
            <a:endParaRPr lang="en-US" dirty="0"/>
          </a:p>
        </p:txBody>
      </p:sp>
    </p:spTree>
    <p:extLst>
      <p:ext uri="{BB962C8B-B14F-4D97-AF65-F5344CB8AC3E}">
        <p14:creationId xmlns:p14="http://schemas.microsoft.com/office/powerpoint/2010/main" val="32148433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22301"/>
            <a:ext cx="9601196" cy="584200"/>
          </a:xfrm>
        </p:spPr>
        <p:txBody>
          <a:bodyPr>
            <a:normAutofit fontScale="90000"/>
          </a:bodyPr>
          <a:lstStyle/>
          <a:p>
            <a:r>
              <a:rPr lang="en-US" dirty="0" smtClean="0"/>
              <a:t>Causes of the Depression</a:t>
            </a:r>
            <a:endParaRPr lang="en-US" dirty="0"/>
          </a:p>
        </p:txBody>
      </p:sp>
      <p:sp>
        <p:nvSpPr>
          <p:cNvPr id="3" name="Content Placeholder 2"/>
          <p:cNvSpPr>
            <a:spLocks noGrp="1"/>
          </p:cNvSpPr>
          <p:nvPr>
            <p:ph idx="1"/>
          </p:nvPr>
        </p:nvSpPr>
        <p:spPr>
          <a:xfrm>
            <a:off x="787400" y="1206501"/>
            <a:ext cx="10642599" cy="5092699"/>
          </a:xfrm>
        </p:spPr>
        <p:txBody>
          <a:bodyPr>
            <a:normAutofit fontScale="92500"/>
          </a:bodyPr>
          <a:lstStyle/>
          <a:p>
            <a:r>
              <a:rPr lang="en-CA" dirty="0"/>
              <a:t>There were many reasons but most analysts agree that it was triggered by the stock market crash of October 24, 1929 also known as "Black Thursday".</a:t>
            </a:r>
            <a:endParaRPr lang="en-US" dirty="0"/>
          </a:p>
          <a:p>
            <a:pPr eaLnBrk="0" hangingPunct="0"/>
            <a:r>
              <a:rPr lang="en-CA" dirty="0"/>
              <a:t>Other </a:t>
            </a:r>
            <a:r>
              <a:rPr lang="en-CA" dirty="0" smtClean="0"/>
              <a:t>causes:</a:t>
            </a:r>
            <a:endParaRPr lang="en-US" dirty="0"/>
          </a:p>
          <a:p>
            <a:pPr marL="0" lvl="0" indent="0" eaLnBrk="0" hangingPunct="0">
              <a:buNone/>
            </a:pPr>
            <a:r>
              <a:rPr lang="en-US" dirty="0" smtClean="0"/>
              <a:t>1) </a:t>
            </a:r>
            <a:r>
              <a:rPr lang="en-CA" dirty="0" smtClean="0"/>
              <a:t>Overproduction </a:t>
            </a:r>
            <a:r>
              <a:rPr lang="en-CA" dirty="0"/>
              <a:t>factories had previously produced too many goods which now could not be sold because there was no demand for these goods.</a:t>
            </a:r>
            <a:endParaRPr lang="en-US" dirty="0"/>
          </a:p>
          <a:p>
            <a:pPr marL="0" lvl="0" indent="0" eaLnBrk="0" hangingPunct="0">
              <a:buNone/>
            </a:pPr>
            <a:r>
              <a:rPr lang="en-CA" dirty="0" smtClean="0"/>
              <a:t>2) To </a:t>
            </a:r>
            <a:r>
              <a:rPr lang="en-CA" dirty="0"/>
              <a:t>protect their markets countries began to raise tariffs. Canadian industries, such as mining, wheat farming and pulp and paper, were especially hard hit since they depended on export sales to the United States. International trade slowed down</a:t>
            </a:r>
            <a:r>
              <a:rPr lang="en-CA" dirty="0" smtClean="0"/>
              <a:t>.</a:t>
            </a:r>
          </a:p>
          <a:p>
            <a:pPr marL="0" lvl="0" indent="0" eaLnBrk="0" hangingPunct="0">
              <a:buNone/>
            </a:pPr>
            <a:r>
              <a:rPr lang="en-CA" dirty="0" smtClean="0"/>
              <a:t>3) </a:t>
            </a:r>
            <a:r>
              <a:rPr lang="en-CA" dirty="0"/>
              <a:t>A vicious cycle began, forcing companies to lay off employees, cut back on production or go bankrupt. This further decreased demand for goods. Prices and wages </a:t>
            </a:r>
            <a:r>
              <a:rPr lang="en-CA" dirty="0" smtClean="0"/>
              <a:t>dropped</a:t>
            </a:r>
          </a:p>
          <a:p>
            <a:pPr marL="0" indent="0" eaLnBrk="0" hangingPunct="0">
              <a:buNone/>
            </a:pPr>
            <a:r>
              <a:rPr lang="en-CA" dirty="0" smtClean="0"/>
              <a:t>4) </a:t>
            </a:r>
            <a:r>
              <a:rPr lang="en-CA" dirty="0"/>
              <a:t>In Canada, the Prairies were hit with a drought </a:t>
            </a:r>
            <a:r>
              <a:rPr lang="en-CA" dirty="0" err="1"/>
              <a:t>i</a:t>
            </a:r>
            <a:r>
              <a:rPr lang="en-CA" dirty="0"/>
              <a:t> n 1930, which destroyed the wheat crop for several years</a:t>
            </a:r>
            <a:endParaRPr lang="en-US" dirty="0"/>
          </a:p>
          <a:p>
            <a:pPr marL="0" lvl="0" indent="0" eaLnBrk="0" hangingPunct="0">
              <a:buNone/>
            </a:pPr>
            <a:endParaRPr lang="en-US" dirty="0"/>
          </a:p>
          <a:p>
            <a:endParaRPr lang="en-US" dirty="0"/>
          </a:p>
        </p:txBody>
      </p:sp>
    </p:spTree>
    <p:extLst>
      <p:ext uri="{BB962C8B-B14F-4D97-AF65-F5344CB8AC3E}">
        <p14:creationId xmlns:p14="http://schemas.microsoft.com/office/powerpoint/2010/main" val="8295853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Consequences</a:t>
            </a:r>
            <a:endParaRPr lang="en-US" dirty="0"/>
          </a:p>
        </p:txBody>
      </p:sp>
      <p:sp>
        <p:nvSpPr>
          <p:cNvPr id="3" name="Content Placeholder 2"/>
          <p:cNvSpPr>
            <a:spLocks noGrp="1"/>
          </p:cNvSpPr>
          <p:nvPr>
            <p:ph idx="1"/>
          </p:nvPr>
        </p:nvSpPr>
        <p:spPr>
          <a:xfrm>
            <a:off x="1295401" y="2438400"/>
            <a:ext cx="9601196" cy="3721100"/>
          </a:xfrm>
        </p:spPr>
        <p:txBody>
          <a:bodyPr/>
          <a:lstStyle/>
          <a:p>
            <a:pPr lvl="0"/>
            <a:r>
              <a:rPr lang="en-CA" dirty="0"/>
              <a:t>Canada's resource-based industries such as mining, forestry, and agriculture were very hard hit by shrinking markets and by drastic drops in prices</a:t>
            </a:r>
            <a:r>
              <a:rPr lang="en-CA" dirty="0" smtClean="0"/>
              <a:t>.</a:t>
            </a:r>
          </a:p>
          <a:p>
            <a:pPr marL="0" lvl="0" indent="0">
              <a:buNone/>
            </a:pPr>
            <a:endParaRPr lang="en-US" dirty="0"/>
          </a:p>
          <a:p>
            <a:pPr lvl="0"/>
            <a:r>
              <a:rPr lang="en-CA" dirty="0"/>
              <a:t>Bankruptcies, factory closings and production cutbacks brought about high unemployment and reduced wages</a:t>
            </a:r>
            <a:endParaRPr lang="en-US" dirty="0"/>
          </a:p>
          <a:p>
            <a:endParaRPr lang="en-US" dirty="0"/>
          </a:p>
        </p:txBody>
      </p:sp>
    </p:spTree>
    <p:extLst>
      <p:ext uri="{BB962C8B-B14F-4D97-AF65-F5344CB8AC3E}">
        <p14:creationId xmlns:p14="http://schemas.microsoft.com/office/powerpoint/2010/main" val="22190234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Consequences</a:t>
            </a:r>
            <a:endParaRPr lang="en-US" dirty="0"/>
          </a:p>
        </p:txBody>
      </p:sp>
      <p:sp>
        <p:nvSpPr>
          <p:cNvPr id="3" name="Content Placeholder 2"/>
          <p:cNvSpPr>
            <a:spLocks noGrp="1"/>
          </p:cNvSpPr>
          <p:nvPr>
            <p:ph idx="1"/>
          </p:nvPr>
        </p:nvSpPr>
        <p:spPr>
          <a:xfrm>
            <a:off x="1295401" y="2374900"/>
            <a:ext cx="9601196" cy="3911600"/>
          </a:xfrm>
        </p:spPr>
        <p:txBody>
          <a:bodyPr>
            <a:normAutofit/>
          </a:bodyPr>
          <a:lstStyle/>
          <a:p>
            <a:pPr lvl="0" eaLnBrk="0" hangingPunct="0"/>
            <a:r>
              <a:rPr lang="en-CA" sz="2800" dirty="0"/>
              <a:t>People lacked the money to buy basic items such as food, clothing and household goods.</a:t>
            </a:r>
            <a:endParaRPr lang="en-US" sz="2800" dirty="0"/>
          </a:p>
          <a:p>
            <a:pPr lvl="0" eaLnBrk="0" hangingPunct="0"/>
            <a:r>
              <a:rPr lang="en-CA" sz="2800" dirty="0"/>
              <a:t>Families unable to pay their rents and mortgages were evicted from their homes and farms.</a:t>
            </a:r>
            <a:endParaRPr lang="en-US" sz="2800" dirty="0"/>
          </a:p>
          <a:p>
            <a:pPr lvl="0" eaLnBrk="0" hangingPunct="0"/>
            <a:r>
              <a:rPr lang="en-CA" sz="2800" dirty="0"/>
              <a:t>People relied on savings and help from relatives.</a:t>
            </a:r>
            <a:endParaRPr lang="en-US" sz="2800" dirty="0"/>
          </a:p>
          <a:p>
            <a:r>
              <a:rPr lang="en-CA" sz="2800" dirty="0"/>
              <a:t>Many men, both single and married, "rode the </a:t>
            </a:r>
            <a:r>
              <a:rPr lang="en-CA" sz="2800" dirty="0" smtClean="0"/>
              <a:t>rails</a:t>
            </a:r>
            <a:r>
              <a:rPr lang="en-CA" sz="2800" dirty="0"/>
              <a:t>" across Canada in search of any kind of work</a:t>
            </a:r>
            <a:endParaRPr lang="en-US" sz="2800" dirty="0"/>
          </a:p>
        </p:txBody>
      </p:sp>
    </p:spTree>
    <p:extLst>
      <p:ext uri="{BB962C8B-B14F-4D97-AF65-F5344CB8AC3E}">
        <p14:creationId xmlns:p14="http://schemas.microsoft.com/office/powerpoint/2010/main" val="33503196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67833"/>
            <a:ext cx="9601196" cy="808568"/>
          </a:xfrm>
        </p:spPr>
        <p:txBody>
          <a:bodyPr/>
          <a:lstStyle/>
          <a:p>
            <a:r>
              <a:rPr lang="en-US" dirty="0" smtClean="0"/>
              <a:t>Political Consequences</a:t>
            </a:r>
            <a:endParaRPr lang="en-US" dirty="0"/>
          </a:p>
        </p:txBody>
      </p:sp>
      <p:sp>
        <p:nvSpPr>
          <p:cNvPr id="3" name="Content Placeholder 2"/>
          <p:cNvSpPr>
            <a:spLocks noGrp="1"/>
          </p:cNvSpPr>
          <p:nvPr>
            <p:ph idx="1"/>
          </p:nvPr>
        </p:nvSpPr>
        <p:spPr>
          <a:xfrm>
            <a:off x="1295401" y="2501900"/>
            <a:ext cx="9601196" cy="3945468"/>
          </a:xfrm>
        </p:spPr>
        <p:txBody>
          <a:bodyPr/>
          <a:lstStyle/>
          <a:p>
            <a:pPr eaLnBrk="0" hangingPunct="0"/>
            <a:r>
              <a:rPr lang="en-CA" sz="3200" dirty="0" smtClean="0"/>
              <a:t>As a </a:t>
            </a:r>
            <a:r>
              <a:rPr lang="en-CA" sz="3200" dirty="0"/>
              <a:t>result of the Depression, several new regional  political parties were formed  in Canada. </a:t>
            </a:r>
            <a:endParaRPr lang="en-US" sz="3200" dirty="0"/>
          </a:p>
          <a:p>
            <a:pPr marL="0" indent="0" eaLnBrk="0" hangingPunct="0">
              <a:buNone/>
            </a:pPr>
            <a:endParaRPr lang="en-US" sz="3200" dirty="0"/>
          </a:p>
          <a:p>
            <a:pPr eaLnBrk="0" hangingPunct="0"/>
            <a:r>
              <a:rPr lang="en-CA" sz="3200" dirty="0"/>
              <a:t>These parties proposed solutions to the economic and social problems which Canadians were facing.</a:t>
            </a:r>
            <a:endParaRPr lang="en-US" sz="3200" dirty="0"/>
          </a:p>
          <a:p>
            <a:pPr marL="0" indent="0" eaLnBrk="0" hangingPunct="0">
              <a:buNone/>
            </a:pPr>
            <a:endParaRPr lang="en-US" dirty="0"/>
          </a:p>
          <a:p>
            <a:endParaRPr lang="en-US" dirty="0"/>
          </a:p>
        </p:txBody>
      </p:sp>
    </p:spTree>
    <p:extLst>
      <p:ext uri="{BB962C8B-B14F-4D97-AF65-F5344CB8AC3E}">
        <p14:creationId xmlns:p14="http://schemas.microsoft.com/office/powerpoint/2010/main" val="31936331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20700"/>
            <a:ext cx="9601196" cy="1270001"/>
          </a:xfrm>
        </p:spPr>
        <p:txBody>
          <a:bodyPr>
            <a:normAutofit fontScale="90000"/>
          </a:bodyPr>
          <a:lstStyle/>
          <a:p>
            <a:r>
              <a:rPr lang="en-CA" dirty="0"/>
              <a:t>The C.C.F. (Co-operative Commonwealth Federation)</a:t>
            </a:r>
            <a:endParaRPr lang="en-US" dirty="0"/>
          </a:p>
        </p:txBody>
      </p:sp>
      <p:sp>
        <p:nvSpPr>
          <p:cNvPr id="3" name="Content Placeholder 2"/>
          <p:cNvSpPr>
            <a:spLocks noGrp="1"/>
          </p:cNvSpPr>
          <p:nvPr>
            <p:ph idx="1"/>
          </p:nvPr>
        </p:nvSpPr>
        <p:spPr>
          <a:xfrm>
            <a:off x="1295401" y="1790701"/>
            <a:ext cx="9601196" cy="4085167"/>
          </a:xfrm>
        </p:spPr>
        <p:txBody>
          <a:bodyPr>
            <a:normAutofit/>
          </a:bodyPr>
          <a:lstStyle/>
          <a:p>
            <a:r>
              <a:rPr lang="en-CA" sz="2800" dirty="0"/>
              <a:t>founded in Saskatchewan by J.S. </a:t>
            </a:r>
            <a:r>
              <a:rPr lang="en-CA" sz="2800" dirty="0" err="1" smtClean="0"/>
              <a:t>Woodsworth</a:t>
            </a:r>
            <a:endParaRPr lang="en-CA" sz="2800" dirty="0" smtClean="0"/>
          </a:p>
          <a:p>
            <a:r>
              <a:rPr lang="en-CA" sz="2800" dirty="0" smtClean="0"/>
              <a:t>called </a:t>
            </a:r>
            <a:r>
              <a:rPr lang="en-CA" sz="2800" dirty="0"/>
              <a:t>on federal </a:t>
            </a:r>
            <a:r>
              <a:rPr lang="en-CA" sz="2800" dirty="0" smtClean="0"/>
              <a:t>government </a:t>
            </a:r>
            <a:r>
              <a:rPr lang="en-CA" sz="2800" dirty="0"/>
              <a:t>to nationalize banks, public utilities and natural </a:t>
            </a:r>
            <a:r>
              <a:rPr lang="en-CA" sz="2800" dirty="0" smtClean="0"/>
              <a:t>resources</a:t>
            </a:r>
            <a:endParaRPr lang="en-US" sz="2800" dirty="0"/>
          </a:p>
          <a:p>
            <a:r>
              <a:rPr lang="en-CA" sz="2800" dirty="0" smtClean="0"/>
              <a:t>Advocated </a:t>
            </a:r>
            <a:r>
              <a:rPr lang="en-CA" sz="2800" dirty="0"/>
              <a:t>the abolition of the class system and privileges for the rich.</a:t>
            </a:r>
            <a:endParaRPr lang="en-US" sz="2800" dirty="0"/>
          </a:p>
          <a:p>
            <a:pPr eaLnBrk="0" hangingPunct="0"/>
            <a:r>
              <a:rPr lang="en-CA" sz="2800" dirty="0"/>
              <a:t>Proposed </a:t>
            </a:r>
            <a:r>
              <a:rPr lang="en-CA" sz="2800" dirty="0" smtClean="0"/>
              <a:t>establishment </a:t>
            </a:r>
            <a:r>
              <a:rPr lang="en-CA" sz="2800" dirty="0"/>
              <a:t>of social security schemes such </a:t>
            </a:r>
            <a:r>
              <a:rPr lang="en-CA" sz="2800" dirty="0" smtClean="0"/>
              <a:t>as</a:t>
            </a:r>
            <a:r>
              <a:rPr lang="en-US" sz="2800" dirty="0"/>
              <a:t> </a:t>
            </a:r>
            <a:r>
              <a:rPr lang="en-CA" sz="2800" dirty="0" smtClean="0"/>
              <a:t>minimum </a:t>
            </a:r>
            <a:r>
              <a:rPr lang="en-CA" sz="2800" dirty="0"/>
              <a:t>wage, accident and sickness insurance, old age pensions and unemployment insurance.</a:t>
            </a:r>
            <a:endParaRPr lang="en-US" sz="2800" dirty="0"/>
          </a:p>
          <a:p>
            <a:endParaRPr lang="en-CA" dirty="0"/>
          </a:p>
        </p:txBody>
      </p:sp>
    </p:spTree>
    <p:extLst>
      <p:ext uri="{BB962C8B-B14F-4D97-AF65-F5344CB8AC3E}">
        <p14:creationId xmlns:p14="http://schemas.microsoft.com/office/powerpoint/2010/main" val="20588481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CREDIT</a:t>
            </a:r>
            <a:endParaRPr lang="en-US" dirty="0"/>
          </a:p>
        </p:txBody>
      </p:sp>
      <p:sp>
        <p:nvSpPr>
          <p:cNvPr id="3" name="Content Placeholder 2"/>
          <p:cNvSpPr>
            <a:spLocks noGrp="1"/>
          </p:cNvSpPr>
          <p:nvPr>
            <p:ph idx="1"/>
          </p:nvPr>
        </p:nvSpPr>
        <p:spPr/>
        <p:txBody>
          <a:bodyPr/>
          <a:lstStyle/>
          <a:p>
            <a:pPr lvl="1" eaLnBrk="0" hangingPunct="0"/>
            <a:r>
              <a:rPr lang="en-CA" dirty="0"/>
              <a:t>founded in Alberta by William </a:t>
            </a:r>
            <a:r>
              <a:rPr lang="en-CA" dirty="0" smtClean="0"/>
              <a:t>(Bible Bill) </a:t>
            </a:r>
            <a:r>
              <a:rPr lang="en-CA" dirty="0" err="1" smtClean="0"/>
              <a:t>Aberhart</a:t>
            </a:r>
            <a:endParaRPr lang="en-CA" dirty="0" smtClean="0"/>
          </a:p>
          <a:p>
            <a:pPr lvl="1" eaLnBrk="0" hangingPunct="0"/>
            <a:endParaRPr lang="en-CA" dirty="0"/>
          </a:p>
          <a:p>
            <a:pPr lvl="1" eaLnBrk="0" hangingPunct="0"/>
            <a:r>
              <a:rPr lang="en-CA" dirty="0" smtClean="0"/>
              <a:t>he </a:t>
            </a:r>
            <a:r>
              <a:rPr lang="en-CA" dirty="0"/>
              <a:t>called for government </a:t>
            </a:r>
            <a:r>
              <a:rPr lang="en-CA" dirty="0" smtClean="0"/>
              <a:t>take over </a:t>
            </a:r>
            <a:r>
              <a:rPr lang="en-CA" dirty="0"/>
              <a:t>of banks and greater control of money </a:t>
            </a:r>
            <a:r>
              <a:rPr lang="en-CA" dirty="0" smtClean="0"/>
              <a:t>supply</a:t>
            </a:r>
          </a:p>
          <a:p>
            <a:pPr lvl="1" eaLnBrk="0" hangingPunct="0"/>
            <a:endParaRPr lang="en-US" sz="1600" dirty="0"/>
          </a:p>
          <a:p>
            <a:pPr lvl="1" eaLnBrk="0" hangingPunct="0"/>
            <a:r>
              <a:rPr lang="en-CA" dirty="0"/>
              <a:t>proposed that </a:t>
            </a:r>
            <a:r>
              <a:rPr lang="en-CA" dirty="0" smtClean="0"/>
              <a:t>government </a:t>
            </a:r>
            <a:r>
              <a:rPr lang="en-CA" dirty="0"/>
              <a:t>should provide interest-free loans to families</a:t>
            </a:r>
            <a:endParaRPr lang="en-US" sz="1600" dirty="0"/>
          </a:p>
          <a:p>
            <a:endParaRPr lang="en-US" dirty="0"/>
          </a:p>
        </p:txBody>
      </p:sp>
    </p:spTree>
    <p:extLst>
      <p:ext uri="{BB962C8B-B14F-4D97-AF65-F5344CB8AC3E}">
        <p14:creationId xmlns:p14="http://schemas.microsoft.com/office/powerpoint/2010/main" val="17204505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 </a:t>
            </a:r>
            <a:r>
              <a:rPr lang="en-US" dirty="0" err="1" smtClean="0"/>
              <a:t>Nationale</a:t>
            </a:r>
            <a:endParaRPr lang="en-US" dirty="0"/>
          </a:p>
        </p:txBody>
      </p:sp>
      <p:sp>
        <p:nvSpPr>
          <p:cNvPr id="3" name="Content Placeholder 2"/>
          <p:cNvSpPr>
            <a:spLocks noGrp="1"/>
          </p:cNvSpPr>
          <p:nvPr>
            <p:ph idx="1"/>
          </p:nvPr>
        </p:nvSpPr>
        <p:spPr>
          <a:xfrm>
            <a:off x="1295401" y="2374900"/>
            <a:ext cx="9601196" cy="3500968"/>
          </a:xfrm>
        </p:spPr>
        <p:txBody>
          <a:bodyPr>
            <a:noAutofit/>
          </a:bodyPr>
          <a:lstStyle/>
          <a:p>
            <a:pPr lvl="1" eaLnBrk="0" hangingPunct="0"/>
            <a:r>
              <a:rPr lang="en-CA" sz="2400" dirty="0" smtClean="0"/>
              <a:t>founded </a:t>
            </a:r>
            <a:r>
              <a:rPr lang="en-CA" sz="2400" dirty="0"/>
              <a:t>in Quebec by </a:t>
            </a:r>
            <a:r>
              <a:rPr lang="en-CA" sz="2400" dirty="0" smtClean="0"/>
              <a:t>Maurice </a:t>
            </a:r>
            <a:r>
              <a:rPr lang="en-CA" sz="2400" dirty="0" err="1" smtClean="0"/>
              <a:t>Duplessis</a:t>
            </a:r>
            <a:r>
              <a:rPr lang="en-CA" sz="2400" dirty="0" smtClean="0"/>
              <a:t> </a:t>
            </a:r>
            <a:r>
              <a:rPr lang="en-CA" sz="2400" dirty="0"/>
              <a:t>from a coalition of the Action </a:t>
            </a:r>
            <a:r>
              <a:rPr lang="en-CA" sz="2400" dirty="0" err="1"/>
              <a:t>Liberale</a:t>
            </a:r>
            <a:r>
              <a:rPr lang="en-CA" sz="2400" dirty="0"/>
              <a:t> </a:t>
            </a:r>
            <a:r>
              <a:rPr lang="en-CA" sz="2400" dirty="0" err="1"/>
              <a:t>Nationale</a:t>
            </a:r>
            <a:r>
              <a:rPr lang="en-CA" sz="2400" dirty="0"/>
              <a:t> and the Conservative </a:t>
            </a:r>
            <a:r>
              <a:rPr lang="en-CA" sz="2400" dirty="0" smtClean="0"/>
              <a:t>Party</a:t>
            </a:r>
          </a:p>
          <a:p>
            <a:pPr marL="457200" lvl="1" indent="0" eaLnBrk="0" hangingPunct="0">
              <a:buNone/>
            </a:pPr>
            <a:endParaRPr lang="en-US" sz="2400" dirty="0"/>
          </a:p>
          <a:p>
            <a:pPr lvl="1" eaLnBrk="0" hangingPunct="0"/>
            <a:r>
              <a:rPr lang="en-CA" sz="2400" dirty="0"/>
              <a:t>called for </a:t>
            </a:r>
            <a:r>
              <a:rPr lang="en-CA" sz="2400" dirty="0" smtClean="0"/>
              <a:t>economic </a:t>
            </a:r>
            <a:r>
              <a:rPr lang="en-CA" sz="2400" dirty="0"/>
              <a:t>reforms that </a:t>
            </a:r>
            <a:r>
              <a:rPr lang="en-CA" sz="2400" dirty="0" smtClean="0"/>
              <a:t>would help </a:t>
            </a:r>
            <a:r>
              <a:rPr lang="en-CA" sz="2400" dirty="0"/>
              <a:t>Quebec overcome its </a:t>
            </a:r>
            <a:r>
              <a:rPr lang="en-CA" sz="2400" dirty="0" smtClean="0"/>
              <a:t>problems</a:t>
            </a:r>
          </a:p>
          <a:p>
            <a:pPr marL="457200" lvl="1" indent="0" eaLnBrk="0" hangingPunct="0">
              <a:buNone/>
            </a:pPr>
            <a:endParaRPr lang="en-US" sz="2400" dirty="0"/>
          </a:p>
          <a:p>
            <a:pPr lvl="1" eaLnBrk="0" hangingPunct="0"/>
            <a:r>
              <a:rPr lang="en-CA" sz="2400" dirty="0"/>
              <a:t>promoted traditional and conservative values of Catholic Church and </a:t>
            </a:r>
            <a:r>
              <a:rPr lang="en-CA" sz="2400" dirty="0" smtClean="0"/>
              <a:t>rural </a:t>
            </a:r>
            <a:r>
              <a:rPr lang="en-CA" sz="2400" dirty="0"/>
              <a:t>life.</a:t>
            </a:r>
            <a:endParaRPr lang="en-US" sz="2400" dirty="0"/>
          </a:p>
          <a:p>
            <a:endParaRPr lang="en-US" dirty="0"/>
          </a:p>
        </p:txBody>
      </p:sp>
    </p:spTree>
    <p:extLst>
      <p:ext uri="{BB962C8B-B14F-4D97-AF65-F5344CB8AC3E}">
        <p14:creationId xmlns:p14="http://schemas.microsoft.com/office/powerpoint/2010/main" val="14365244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 Government’s Reaction to the Depression</a:t>
            </a:r>
            <a:endParaRPr lang="en-US" dirty="0"/>
          </a:p>
        </p:txBody>
      </p:sp>
      <p:sp>
        <p:nvSpPr>
          <p:cNvPr id="3" name="Content Placeholder 2"/>
          <p:cNvSpPr>
            <a:spLocks noGrp="1"/>
          </p:cNvSpPr>
          <p:nvPr>
            <p:ph idx="1"/>
          </p:nvPr>
        </p:nvSpPr>
        <p:spPr/>
        <p:txBody>
          <a:bodyPr>
            <a:normAutofit/>
          </a:bodyPr>
          <a:lstStyle/>
          <a:p>
            <a:pPr eaLnBrk="0" hangingPunct="0"/>
            <a:r>
              <a:rPr lang="en-CA" dirty="0"/>
              <a:t>As the depression worsened, government intervention was used to better the situation however the benefits were limited</a:t>
            </a:r>
            <a:r>
              <a:rPr lang="en-CA" dirty="0" smtClean="0"/>
              <a:t>.</a:t>
            </a:r>
            <a:endParaRPr lang="en-US" dirty="0"/>
          </a:p>
          <a:p>
            <a:pPr eaLnBrk="0" hangingPunct="0"/>
            <a:r>
              <a:rPr lang="en-CA" dirty="0"/>
              <a:t>Federal, provincial and municipal governments hired unemployed men to </a:t>
            </a:r>
            <a:r>
              <a:rPr lang="en-CA" dirty="0" smtClean="0"/>
              <a:t>work on </a:t>
            </a:r>
            <a:r>
              <a:rPr lang="en-CA" u="sng" dirty="0"/>
              <a:t>public works </a:t>
            </a:r>
            <a:r>
              <a:rPr lang="en-CA" dirty="0"/>
              <a:t>projects (new roads, park and playground construction, street cleaning</a:t>
            </a:r>
            <a:r>
              <a:rPr lang="en-CA" dirty="0" smtClean="0"/>
              <a:t>).</a:t>
            </a:r>
            <a:endParaRPr lang="en-CA" dirty="0"/>
          </a:p>
          <a:p>
            <a:pPr eaLnBrk="0" hangingPunct="0"/>
            <a:r>
              <a:rPr lang="en-CA" dirty="0"/>
              <a:t>The federal government organized </a:t>
            </a:r>
            <a:r>
              <a:rPr lang="en-CA" u="sng" dirty="0"/>
              <a:t>relief camps </a:t>
            </a:r>
            <a:r>
              <a:rPr lang="en-CA" dirty="0"/>
              <a:t>for single, unemployed young men who were paid a wage of 20 cents a day</a:t>
            </a:r>
            <a:endParaRPr lang="en-US" dirty="0"/>
          </a:p>
          <a:p>
            <a:endParaRPr lang="en-US" dirty="0"/>
          </a:p>
        </p:txBody>
      </p:sp>
    </p:spTree>
    <p:extLst>
      <p:ext uri="{BB962C8B-B14F-4D97-AF65-F5344CB8AC3E}">
        <p14:creationId xmlns:p14="http://schemas.microsoft.com/office/powerpoint/2010/main" val="24670132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26</TotalTime>
  <Words>690</Words>
  <Application>Microsoft Office PowerPoint</Application>
  <PresentationFormat>Widescreen</PresentationFormat>
  <Paragraphs>53</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Garamond</vt:lpstr>
      <vt:lpstr>Organic</vt:lpstr>
      <vt:lpstr>The Great Depression</vt:lpstr>
      <vt:lpstr>Causes of the Depression</vt:lpstr>
      <vt:lpstr>Economic Consequences</vt:lpstr>
      <vt:lpstr>Social Consequences</vt:lpstr>
      <vt:lpstr>Political Consequences</vt:lpstr>
      <vt:lpstr>The C.C.F. (Co-operative Commonwealth Federation)</vt:lpstr>
      <vt:lpstr>SOCIAL CREDIT</vt:lpstr>
      <vt:lpstr>Union Nationale</vt:lpstr>
      <vt:lpstr>Federal Government’s Reaction to the Depression</vt:lpstr>
      <vt:lpstr>Provincial Reaction to the Depression</vt:lpstr>
      <vt:lpstr>Canadian “New Deal”</vt:lpstr>
    </vt:vector>
  </TitlesOfParts>
  <Company>Riverside School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Depression</dc:title>
  <dc:creator>35-student</dc:creator>
  <cp:lastModifiedBy>35-student</cp:lastModifiedBy>
  <cp:revision>3</cp:revision>
  <dcterms:created xsi:type="dcterms:W3CDTF">2016-03-24T13:01:31Z</dcterms:created>
  <dcterms:modified xsi:type="dcterms:W3CDTF">2016-03-24T13:27:42Z</dcterms:modified>
</cp:coreProperties>
</file>