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6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Literature?</a:t>
            </a:r>
            <a:br>
              <a:rPr lang="en-US" dirty="0" smtClean="0"/>
            </a:br>
            <a:r>
              <a:rPr lang="en-US" dirty="0" smtClean="0"/>
              <a:t>Why do we study it?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0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331" y="1701800"/>
            <a:ext cx="3498979" cy="2977567"/>
          </a:xfrm>
        </p:spPr>
        <p:txBody>
          <a:bodyPr/>
          <a:lstStyle/>
          <a:p>
            <a:r>
              <a:rPr lang="en-US" dirty="0" smtClean="0"/>
              <a:t>Purpose of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139700"/>
            <a:ext cx="6971953" cy="6604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Stories have been a part of the human condition since we sat around in caves telling stories to each other</a:t>
            </a:r>
          </a:p>
          <a:p>
            <a:endParaRPr lang="en-US" sz="2400" dirty="0"/>
          </a:p>
          <a:p>
            <a:r>
              <a:rPr lang="en-US" sz="2400" dirty="0" smtClean="0"/>
              <a:t>It transmits our culture to the next generation</a:t>
            </a:r>
          </a:p>
          <a:p>
            <a:endParaRPr lang="en-US" sz="2400" dirty="0"/>
          </a:p>
          <a:p>
            <a:r>
              <a:rPr lang="en-US" sz="2400" dirty="0" smtClean="0"/>
              <a:t>Connects us through shared experiences and ideas and allows us to see the beauty in the world</a:t>
            </a:r>
          </a:p>
          <a:p>
            <a:endParaRPr lang="en-US" sz="2400" dirty="0"/>
          </a:p>
          <a:p>
            <a:r>
              <a:rPr lang="en-US" sz="2400" dirty="0" smtClean="0"/>
              <a:t>It makes us human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0300"/>
            <a:ext cx="5118447" cy="336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346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Imaginative literature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Prose Fiction</a:t>
            </a:r>
          </a:p>
          <a:p>
            <a:r>
              <a:rPr lang="en-US" dirty="0" smtClean="0"/>
              <a:t>Poetry</a:t>
            </a:r>
          </a:p>
          <a:p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Non-Fiction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Non-fiction prose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530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 Fiction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7400" y="0"/>
            <a:ext cx="7594599" cy="6858000"/>
          </a:xfrm>
        </p:spPr>
        <p:txBody>
          <a:bodyPr/>
          <a:lstStyle/>
          <a:p>
            <a:r>
              <a:rPr lang="en-US" sz="2200" dirty="0" smtClean="0"/>
              <a:t>ALSO KNOWN AS NARRATIVE FICTION</a:t>
            </a:r>
          </a:p>
          <a:p>
            <a:endParaRPr lang="en-US" sz="2200" dirty="0"/>
          </a:p>
          <a:p>
            <a:r>
              <a:rPr lang="en-US" sz="2200" dirty="0" smtClean="0"/>
              <a:t>INCLUDES MYTHS, PARABLES, ROMANCES, NOVELS AND SHORT STORIES</a:t>
            </a:r>
          </a:p>
          <a:p>
            <a:endParaRPr lang="en-US" sz="2200" dirty="0"/>
          </a:p>
          <a:p>
            <a:r>
              <a:rPr lang="en-US" sz="2200" dirty="0" smtClean="0"/>
              <a:t>Fiction means created or crafted</a:t>
            </a:r>
          </a:p>
          <a:p>
            <a:endParaRPr lang="en-US" sz="2200" dirty="0"/>
          </a:p>
          <a:p>
            <a:r>
              <a:rPr lang="en-US" sz="2200" dirty="0" smtClean="0"/>
              <a:t>They focus on a main character who changes or grows within the narrative</a:t>
            </a:r>
          </a:p>
          <a:p>
            <a:endParaRPr lang="en-US" sz="2200" dirty="0"/>
          </a:p>
          <a:p>
            <a:r>
              <a:rPr lang="en-US" sz="2200" dirty="0" smtClean="0"/>
              <a:t>Its main purpose is to interest, stimulate, and create meaning through the journey the character takes through their point of view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993" y="4806366"/>
            <a:ext cx="2610214" cy="205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4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1" y="114300"/>
            <a:ext cx="7556500" cy="6426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Poetry expresses a monologue or a conversation grounded in the most deeply felt experiences of human beings</a:t>
            </a:r>
          </a:p>
          <a:p>
            <a:endParaRPr lang="en-US" sz="2400" dirty="0"/>
          </a:p>
          <a:p>
            <a:r>
              <a:rPr lang="en-US" sz="2400" dirty="0" smtClean="0"/>
              <a:t>Uses a lot less words than prose fiction but can deliver deep meanings through its use of techniques</a:t>
            </a:r>
          </a:p>
          <a:p>
            <a:endParaRPr lang="en-US" sz="2400" dirty="0"/>
          </a:p>
          <a:p>
            <a:r>
              <a:rPr lang="en-US" sz="2400" dirty="0" smtClean="0"/>
              <a:t>Poetry relies heavily on imagery, figurative language and sound</a:t>
            </a:r>
          </a:p>
          <a:p>
            <a:endParaRPr lang="en-US" sz="2400" dirty="0"/>
          </a:p>
          <a:p>
            <a:r>
              <a:rPr lang="en-US" sz="2400" dirty="0" smtClean="0"/>
              <a:t>It is the most reliant on the readers previous knowledge and experience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304800"/>
            <a:ext cx="4267200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80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190500"/>
            <a:ext cx="7543800" cy="66675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Designed to be performed</a:t>
            </a:r>
          </a:p>
          <a:p>
            <a:endParaRPr lang="en-US" sz="2400" dirty="0"/>
          </a:p>
          <a:p>
            <a:r>
              <a:rPr lang="en-US" sz="2400" dirty="0" smtClean="0"/>
              <a:t>Its message is delivered through fictional events that the audience becomes a witness too</a:t>
            </a:r>
          </a:p>
          <a:p>
            <a:endParaRPr lang="en-US" sz="2400" dirty="0"/>
          </a:p>
          <a:p>
            <a:r>
              <a:rPr lang="en-US" sz="2400" dirty="0" smtClean="0"/>
              <a:t>They are often prose but can also be delivered in poetic form</a:t>
            </a:r>
          </a:p>
          <a:p>
            <a:endParaRPr lang="en-US" sz="2400" dirty="0"/>
          </a:p>
          <a:p>
            <a:r>
              <a:rPr lang="en-US" sz="2400" dirty="0" smtClean="0"/>
              <a:t>Prose is a reflection of the common language in writing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4806366"/>
            <a:ext cx="4330700" cy="215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2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Non-Fiction Prose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5201" y="0"/>
            <a:ext cx="7416800" cy="6858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Consists of news reports. Articles, essays, editorials, text books, histories and biographies</a:t>
            </a:r>
          </a:p>
          <a:p>
            <a:endParaRPr lang="en-US" sz="2800" dirty="0"/>
          </a:p>
          <a:p>
            <a:r>
              <a:rPr lang="en-US" sz="2800" dirty="0" smtClean="0"/>
              <a:t>All of which describe or interpret facts, and present judgements and opinions</a:t>
            </a:r>
          </a:p>
          <a:p>
            <a:endParaRPr lang="en-US" sz="2800" dirty="0"/>
          </a:p>
          <a:p>
            <a:r>
              <a:rPr lang="en-US" sz="2800" dirty="0" smtClean="0"/>
              <a:t>The goal is to present truths and SOUND CONCLUSIONS about the factual world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9978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600" y="330200"/>
            <a:ext cx="7645401" cy="6527800"/>
          </a:xfrm>
        </p:spPr>
        <p:txBody>
          <a:bodyPr>
            <a:normAutofit/>
          </a:bodyPr>
          <a:lstStyle/>
          <a:p>
            <a:r>
              <a:rPr lang="en-US" sz="2100" dirty="0" smtClean="0"/>
              <a:t>First readings do not provide full understanding</a:t>
            </a:r>
          </a:p>
          <a:p>
            <a:endParaRPr lang="en-US" sz="2100" dirty="0"/>
          </a:p>
          <a:p>
            <a:r>
              <a:rPr lang="en-US" sz="2100" dirty="0" smtClean="0"/>
              <a:t>In order to answer pointed questions we need to do a deeper reading</a:t>
            </a:r>
          </a:p>
          <a:p>
            <a:endParaRPr lang="en-US" sz="2100" dirty="0" smtClean="0"/>
          </a:p>
          <a:p>
            <a:r>
              <a:rPr lang="en-US" sz="2100" dirty="0" smtClean="0"/>
              <a:t>We need to question and understand the ideas within the literature through the lens of our own lives</a:t>
            </a:r>
          </a:p>
          <a:p>
            <a:endParaRPr lang="en-US" sz="2100" dirty="0"/>
          </a:p>
          <a:p>
            <a:r>
              <a:rPr lang="en-US" sz="2100" dirty="0" smtClean="0"/>
              <a:t>We need to search for techniques and elements to figure out the ideas that the author is focused on</a:t>
            </a:r>
          </a:p>
          <a:p>
            <a:endParaRPr lang="en-US" sz="2100" dirty="0"/>
          </a:p>
          <a:p>
            <a:r>
              <a:rPr lang="en-US" sz="2100" dirty="0" smtClean="0"/>
              <a:t>While using our own lives to decide if these points are valid</a:t>
            </a:r>
          </a:p>
          <a:p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91442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50</TotalTime>
  <Words>340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What is Literature? Why do we study it? </vt:lpstr>
      <vt:lpstr>Purpose of Literature</vt:lpstr>
      <vt:lpstr>Genres</vt:lpstr>
      <vt:lpstr>Prose Fiction</vt:lpstr>
      <vt:lpstr>Poetry</vt:lpstr>
      <vt:lpstr>Drama</vt:lpstr>
      <vt:lpstr>Non-Fiction Prose</vt:lpstr>
      <vt:lpstr>Reading Literature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Literature? Why do we study it?</dc:title>
  <dc:creator>Anthony Andreoli</dc:creator>
  <cp:lastModifiedBy>Anthony Andreoli</cp:lastModifiedBy>
  <cp:revision>8</cp:revision>
  <dcterms:created xsi:type="dcterms:W3CDTF">2018-09-06T15:33:56Z</dcterms:created>
  <dcterms:modified xsi:type="dcterms:W3CDTF">2018-09-06T17:09:43Z</dcterms:modified>
</cp:coreProperties>
</file>