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WWII and the Home Front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8629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Time Production</a:t>
            </a:r>
            <a:endParaRPr lang="en-US" dirty="0"/>
          </a:p>
        </p:txBody>
      </p:sp>
      <p:sp>
        <p:nvSpPr>
          <p:cNvPr id="3" name="Content Placeholder 2"/>
          <p:cNvSpPr>
            <a:spLocks noGrp="1"/>
          </p:cNvSpPr>
          <p:nvPr>
            <p:ph idx="1"/>
          </p:nvPr>
        </p:nvSpPr>
        <p:spPr/>
        <p:txBody>
          <a:bodyPr/>
          <a:lstStyle/>
          <a:p>
            <a:pPr lvl="0" eaLnBrk="0" hangingPunct="0"/>
            <a:r>
              <a:rPr lang="en-CA" dirty="0"/>
              <a:t>Wartime production By the end of the war Canada had  </a:t>
            </a:r>
            <a:r>
              <a:rPr lang="en-CA" dirty="0" smtClean="0"/>
              <a:t>produced:</a:t>
            </a:r>
          </a:p>
          <a:p>
            <a:pPr lvl="0" eaLnBrk="0" hangingPunct="0"/>
            <a:r>
              <a:rPr lang="en-CA" dirty="0" smtClean="0"/>
              <a:t>16</a:t>
            </a:r>
            <a:r>
              <a:rPr lang="en-CA" dirty="0"/>
              <a:t>, 000 aircraft</a:t>
            </a:r>
            <a:endParaRPr lang="en-US" dirty="0"/>
          </a:p>
          <a:p>
            <a:pPr lvl="0" eaLnBrk="0" hangingPunct="0"/>
            <a:r>
              <a:rPr lang="en-CA" dirty="0"/>
              <a:t>741 naval vessels</a:t>
            </a:r>
            <a:endParaRPr lang="en-US" dirty="0"/>
          </a:p>
          <a:p>
            <a:pPr lvl="0" eaLnBrk="0" hangingPunct="0"/>
            <a:r>
              <a:rPr lang="en-CA" dirty="0"/>
              <a:t>800,000 transport vehicles</a:t>
            </a:r>
            <a:endParaRPr lang="en-US" dirty="0"/>
          </a:p>
          <a:p>
            <a:pPr lvl="0" eaLnBrk="0" hangingPunct="0"/>
            <a:r>
              <a:rPr lang="en-CA" dirty="0"/>
              <a:t>55,000 tanks and armoured vehicles</a:t>
            </a:r>
            <a:endParaRPr lang="en-US" dirty="0"/>
          </a:p>
          <a:p>
            <a:pPr lvl="0" eaLnBrk="0" hangingPunct="0"/>
            <a:r>
              <a:rPr lang="en-CA" dirty="0"/>
              <a:t>149,000 heavy guns,</a:t>
            </a:r>
            <a:endParaRPr lang="en-US" dirty="0"/>
          </a:p>
          <a:p>
            <a:pPr eaLnBrk="0" hangingPunct="0"/>
            <a:r>
              <a:rPr lang="en-CA" dirty="0"/>
              <a:t>133 million rounds of heavy ammunition an d 5 billion rounds </a:t>
            </a:r>
            <a:r>
              <a:rPr lang="en-CA" dirty="0" smtClean="0"/>
              <a:t>for</a:t>
            </a:r>
            <a:r>
              <a:rPr lang="en-US" dirty="0"/>
              <a:t> </a:t>
            </a:r>
            <a:r>
              <a:rPr lang="en-CA" dirty="0"/>
              <a:t>s</a:t>
            </a:r>
            <a:r>
              <a:rPr lang="en-CA" dirty="0" smtClean="0"/>
              <a:t>mall arms</a:t>
            </a:r>
          </a:p>
          <a:p>
            <a:pPr eaLnBrk="0" hangingPunct="0"/>
            <a:endParaRPr lang="en-CA" dirty="0"/>
          </a:p>
          <a:p>
            <a:pPr eaLnBrk="0" hangingPunct="0"/>
            <a:r>
              <a:rPr lang="en-CA" dirty="0" smtClean="0"/>
              <a:t>This production helped the depression end faster than it would have.</a:t>
            </a:r>
            <a:endParaRPr lang="en-US" dirty="0"/>
          </a:p>
          <a:p>
            <a:endParaRPr lang="en-US" dirty="0"/>
          </a:p>
        </p:txBody>
      </p:sp>
    </p:spTree>
    <p:extLst>
      <p:ext uri="{BB962C8B-B14F-4D97-AF65-F5344CB8AC3E}">
        <p14:creationId xmlns:p14="http://schemas.microsoft.com/office/powerpoint/2010/main" val="27120640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fontScale="90000"/>
          </a:bodyPr>
          <a:lstStyle/>
          <a:p>
            <a:r>
              <a:rPr lang="en-US" dirty="0" smtClean="0"/>
              <a:t>Economy at Home</a:t>
            </a:r>
            <a:endParaRPr lang="en-US" dirty="0"/>
          </a:p>
        </p:txBody>
      </p:sp>
      <p:sp>
        <p:nvSpPr>
          <p:cNvPr id="3" name="Content Placeholder 2"/>
          <p:cNvSpPr>
            <a:spLocks noGrp="1"/>
          </p:cNvSpPr>
          <p:nvPr>
            <p:ph idx="1"/>
          </p:nvPr>
        </p:nvSpPr>
        <p:spPr>
          <a:xfrm>
            <a:off x="677334" y="1460501"/>
            <a:ext cx="8596668" cy="5397500"/>
          </a:xfrm>
        </p:spPr>
        <p:txBody>
          <a:bodyPr>
            <a:normAutofit lnSpcReduction="10000"/>
          </a:bodyPr>
          <a:lstStyle/>
          <a:p>
            <a:r>
              <a:rPr lang="en-CA" dirty="0" smtClean="0"/>
              <a:t>In 1942 rationing (fixed amounts in time of scarcity or war) came about- butter, coffee, sugar, meat, and gasoline were some of the items that were rationed</a:t>
            </a:r>
          </a:p>
          <a:p>
            <a:endParaRPr lang="en-CA" dirty="0" smtClean="0"/>
          </a:p>
          <a:p>
            <a:r>
              <a:rPr lang="en-CA" dirty="0" smtClean="0"/>
              <a:t>Rubber, glass, old saucepans and tooth paste tubes (aluminum) were recycled for military production</a:t>
            </a:r>
          </a:p>
          <a:p>
            <a:endParaRPr lang="en-CA" dirty="0" smtClean="0"/>
          </a:p>
          <a:p>
            <a:r>
              <a:rPr lang="en-CA" dirty="0" smtClean="0"/>
              <a:t>Government controlled prices and wages to prevent inflation. The federal government centralized control over production by taking control over resources from the provinces</a:t>
            </a:r>
          </a:p>
          <a:p>
            <a:pPr marL="0" indent="0">
              <a:buNone/>
            </a:pPr>
            <a:endParaRPr lang="en-CA" dirty="0" smtClean="0"/>
          </a:p>
          <a:p>
            <a:pPr lvl="0" eaLnBrk="0" hangingPunct="0"/>
            <a:r>
              <a:rPr lang="en-CA" dirty="0"/>
              <a:t>Income tax rates were raised to pay for the war effort</a:t>
            </a:r>
            <a:r>
              <a:rPr lang="en-CA" dirty="0" smtClean="0"/>
              <a:t>.</a:t>
            </a:r>
          </a:p>
          <a:p>
            <a:pPr lvl="0" eaLnBrk="0" hangingPunct="0"/>
            <a:endParaRPr lang="en-US" dirty="0"/>
          </a:p>
          <a:p>
            <a:pPr lvl="0" eaLnBrk="0" hangingPunct="0"/>
            <a:r>
              <a:rPr lang="en-CA" dirty="0" smtClean="0"/>
              <a:t>Canadians </a:t>
            </a:r>
            <a:r>
              <a:rPr lang="en-CA" dirty="0"/>
              <a:t>were urged to buy Victory Bonds, War </a:t>
            </a:r>
            <a:r>
              <a:rPr lang="en-CA" dirty="0" smtClean="0"/>
              <a:t>Savings Certificates </a:t>
            </a:r>
            <a:r>
              <a:rPr lang="en-CA" dirty="0"/>
              <a:t>and stamps to </a:t>
            </a:r>
            <a:r>
              <a:rPr lang="en-CA" dirty="0" smtClean="0"/>
              <a:t>help</a:t>
            </a:r>
            <a:r>
              <a:rPr lang="en-US" dirty="0"/>
              <a:t> </a:t>
            </a:r>
            <a:r>
              <a:rPr lang="en-CA" dirty="0" smtClean="0"/>
              <a:t>raise </a:t>
            </a:r>
            <a:r>
              <a:rPr lang="en-CA" dirty="0"/>
              <a:t>money. By the end of the war, Canadians poured 8.8 billion dollars into the  effort</a:t>
            </a:r>
            <a:r>
              <a:rPr lang="en-CA"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500" y="609600"/>
            <a:ext cx="2590800" cy="5892800"/>
          </a:xfrm>
          <a:prstGeom prst="rect">
            <a:avLst/>
          </a:prstGeom>
        </p:spPr>
      </p:pic>
    </p:spTree>
    <p:extLst>
      <p:ext uri="{BB962C8B-B14F-4D97-AF65-F5344CB8AC3E}">
        <p14:creationId xmlns:p14="http://schemas.microsoft.com/office/powerpoint/2010/main" val="6731789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Freedom at Home</a:t>
            </a:r>
            <a:endParaRPr lang="en-US" dirty="0"/>
          </a:p>
        </p:txBody>
      </p:sp>
      <p:sp>
        <p:nvSpPr>
          <p:cNvPr id="3" name="Content Placeholder 2"/>
          <p:cNvSpPr>
            <a:spLocks noGrp="1"/>
          </p:cNvSpPr>
          <p:nvPr>
            <p:ph idx="1"/>
          </p:nvPr>
        </p:nvSpPr>
        <p:spPr>
          <a:xfrm>
            <a:off x="677334" y="1346200"/>
            <a:ext cx="8596668" cy="5333999"/>
          </a:xfrm>
        </p:spPr>
        <p:txBody>
          <a:bodyPr/>
          <a:lstStyle/>
          <a:p>
            <a:pPr lvl="0" eaLnBrk="0" hangingPunct="0"/>
            <a:r>
              <a:rPr lang="en-CA" dirty="0"/>
              <a:t>For the sake of national security, the Canadian government, through the War Measures </a:t>
            </a:r>
            <a:r>
              <a:rPr lang="en-CA" dirty="0" smtClean="0"/>
              <a:t>Act, was </a:t>
            </a:r>
            <a:r>
              <a:rPr lang="en-CA" dirty="0"/>
              <a:t>empowered to institute censorship, allow search </a:t>
            </a:r>
            <a:r>
              <a:rPr lang="en-CA" dirty="0" smtClean="0"/>
              <a:t>without warrant </a:t>
            </a:r>
            <a:r>
              <a:rPr lang="en-CA" dirty="0"/>
              <a:t>and impose restrictions on  individual liberties</a:t>
            </a:r>
            <a:r>
              <a:rPr lang="en-CA" dirty="0" smtClean="0"/>
              <a:t>.</a:t>
            </a:r>
          </a:p>
          <a:p>
            <a:pPr lvl="0" eaLnBrk="0" hangingPunct="0"/>
            <a:endParaRPr lang="en-US" dirty="0"/>
          </a:p>
          <a:p>
            <a:r>
              <a:rPr lang="en-CA" dirty="0"/>
              <a:t>With Japan entering the war in 1941, Japanese Canadians in British Columbia had their property seized and thousands were evacuated to </a:t>
            </a:r>
            <a:r>
              <a:rPr lang="en-CA" u="heavy" dirty="0" smtClean="0"/>
              <a:t>internment camps </a:t>
            </a:r>
            <a:r>
              <a:rPr lang="en-CA" dirty="0" smtClean="0"/>
              <a:t>because </a:t>
            </a:r>
            <a:r>
              <a:rPr lang="en-CA" dirty="0"/>
              <a:t>they were </a:t>
            </a:r>
            <a:r>
              <a:rPr lang="en-CA" dirty="0" smtClean="0"/>
              <a:t>considered a threat </a:t>
            </a:r>
            <a:r>
              <a:rPr lang="en-CA" dirty="0"/>
              <a:t>to national security. They stayed in the camps until the end of the </a:t>
            </a:r>
            <a:r>
              <a:rPr lang="en-CA" dirty="0" smtClean="0"/>
              <a:t>war</a:t>
            </a:r>
          </a:p>
          <a:p>
            <a:endParaRPr lang="en-CA" dirty="0"/>
          </a:p>
          <a:p>
            <a:endParaRPr lang="en-CA"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949698"/>
            <a:ext cx="6921500" cy="2527302"/>
          </a:xfrm>
          <a:prstGeom prst="rect">
            <a:avLst/>
          </a:prstGeom>
        </p:spPr>
      </p:pic>
    </p:spTree>
    <p:extLst>
      <p:ext uri="{BB962C8B-B14F-4D97-AF65-F5344CB8AC3E}">
        <p14:creationId xmlns:p14="http://schemas.microsoft.com/office/powerpoint/2010/main" val="1026837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3854528" cy="1278466"/>
          </a:xfrm>
        </p:spPr>
        <p:txBody>
          <a:bodyPr>
            <a:normAutofit/>
          </a:bodyPr>
          <a:lstStyle/>
          <a:p>
            <a:r>
              <a:rPr lang="en-US" sz="3200" dirty="0" smtClean="0"/>
              <a:t>Women in the Work Force</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0849" y="514350"/>
            <a:ext cx="4233390" cy="5527675"/>
          </a:xfrm>
        </p:spPr>
      </p:pic>
      <p:sp>
        <p:nvSpPr>
          <p:cNvPr id="4" name="Text Placeholder 3"/>
          <p:cNvSpPr>
            <a:spLocks noGrp="1"/>
          </p:cNvSpPr>
          <p:nvPr>
            <p:ph type="body" sz="half" idx="2"/>
          </p:nvPr>
        </p:nvSpPr>
        <p:spPr>
          <a:xfrm>
            <a:off x="677334" y="1422401"/>
            <a:ext cx="4085166" cy="5232400"/>
          </a:xfrm>
        </p:spPr>
        <p:txBody>
          <a:bodyPr/>
          <a:lstStyle/>
          <a:p>
            <a:r>
              <a:rPr lang="en-CA" sz="2200" dirty="0"/>
              <a:t>Women played a major role on the home front and in the </a:t>
            </a:r>
            <a:r>
              <a:rPr lang="en-CA" sz="2200" u="sng" dirty="0"/>
              <a:t>armed </a:t>
            </a:r>
            <a:r>
              <a:rPr lang="en-CA" sz="2200" u="sng" dirty="0" smtClean="0"/>
              <a:t>services</a:t>
            </a:r>
          </a:p>
          <a:p>
            <a:endParaRPr lang="en-CA" sz="2200" u="sng" dirty="0"/>
          </a:p>
          <a:p>
            <a:r>
              <a:rPr lang="en-CA" sz="2200" dirty="0"/>
              <a:t>The labour shortage caused by the war drew more women into the labour </a:t>
            </a:r>
            <a:r>
              <a:rPr lang="en-CA" sz="2200" dirty="0" smtClean="0"/>
              <a:t>force</a:t>
            </a:r>
          </a:p>
          <a:p>
            <a:endParaRPr lang="en-CA" sz="2200" dirty="0"/>
          </a:p>
          <a:p>
            <a:r>
              <a:rPr lang="en-CA" sz="2200" dirty="0"/>
              <a:t>The slogan </a:t>
            </a:r>
            <a:r>
              <a:rPr lang="en-CA" sz="2200" b="1" dirty="0"/>
              <a:t>"from the kitchen to the factory" </a:t>
            </a:r>
            <a:r>
              <a:rPr lang="en-CA" sz="2200" dirty="0"/>
              <a:t>described the changes that women underwent during the war years.</a:t>
            </a:r>
            <a:endParaRPr lang="en-US" sz="2200"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3226" y="812800"/>
            <a:ext cx="2460174" cy="5229225"/>
          </a:xfrm>
          <a:prstGeom prst="rect">
            <a:avLst/>
          </a:prstGeom>
        </p:spPr>
      </p:pic>
    </p:spTree>
    <p:extLst>
      <p:ext uri="{BB962C8B-B14F-4D97-AF65-F5344CB8AC3E}">
        <p14:creationId xmlns:p14="http://schemas.microsoft.com/office/powerpoint/2010/main" val="7289742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Workforce</a:t>
            </a:r>
            <a:endParaRPr lang="en-US" dirty="0"/>
          </a:p>
        </p:txBody>
      </p:sp>
      <p:sp>
        <p:nvSpPr>
          <p:cNvPr id="3" name="Content Placeholder 2"/>
          <p:cNvSpPr>
            <a:spLocks noGrp="1"/>
          </p:cNvSpPr>
          <p:nvPr>
            <p:ph idx="1"/>
          </p:nvPr>
        </p:nvSpPr>
        <p:spPr>
          <a:xfrm>
            <a:off x="677334" y="1346201"/>
            <a:ext cx="8596668" cy="4695162"/>
          </a:xfrm>
        </p:spPr>
        <p:txBody>
          <a:bodyPr/>
          <a:lstStyle/>
          <a:p>
            <a:pPr eaLnBrk="0" hangingPunct="0"/>
            <a:r>
              <a:rPr lang="en-CA" sz="2800" dirty="0"/>
              <a:t>In 1939, 569, </a:t>
            </a:r>
            <a:r>
              <a:rPr lang="en-CA" sz="2800" dirty="0" smtClean="0"/>
              <a:t>000</a:t>
            </a:r>
            <a:r>
              <a:rPr lang="en-US" sz="2800" dirty="0"/>
              <a:t> </a:t>
            </a:r>
            <a:r>
              <a:rPr lang="en-CA" sz="2800" dirty="0" smtClean="0"/>
              <a:t>women </a:t>
            </a:r>
            <a:r>
              <a:rPr lang="en-CA" sz="2800" dirty="0"/>
              <a:t>worked in Canadian industry, mostly at clerical jobs</a:t>
            </a:r>
            <a:r>
              <a:rPr lang="en-CA" sz="2800" dirty="0" smtClean="0"/>
              <a:t>.</a:t>
            </a:r>
          </a:p>
          <a:p>
            <a:pPr eaLnBrk="0" hangingPunct="0"/>
            <a:endParaRPr lang="en-CA" sz="2800" dirty="0"/>
          </a:p>
          <a:p>
            <a:pPr eaLnBrk="0" hangingPunct="0"/>
            <a:r>
              <a:rPr lang="en-CA" sz="2800" dirty="0"/>
              <a:t>In 1944, 960, </a:t>
            </a:r>
            <a:r>
              <a:rPr lang="en-CA" sz="2800" dirty="0" smtClean="0"/>
              <a:t>000</a:t>
            </a:r>
            <a:r>
              <a:rPr lang="en-US" sz="2800" dirty="0"/>
              <a:t> </a:t>
            </a:r>
            <a:r>
              <a:rPr lang="en-CA" sz="2800" dirty="0" smtClean="0"/>
              <a:t>were </a:t>
            </a:r>
            <a:r>
              <a:rPr lang="en-CA" sz="2800" dirty="0"/>
              <a:t>in war and civilian factory jobs plus another 800, 000 worked on farms.</a:t>
            </a:r>
            <a:endParaRPr lang="en-US" sz="2800" dirty="0"/>
          </a:p>
          <a:p>
            <a:pPr eaLnBrk="0" hangingPunct="0"/>
            <a:endParaRPr lang="en-US" sz="2800" dirty="0"/>
          </a:p>
          <a:p>
            <a:endParaRPr lang="en-US" dirty="0"/>
          </a:p>
        </p:txBody>
      </p:sp>
    </p:spTree>
    <p:extLst>
      <p:ext uri="{BB962C8B-B14F-4D97-AF65-F5344CB8AC3E}">
        <p14:creationId xmlns:p14="http://schemas.microsoft.com/office/powerpoint/2010/main" val="1267002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927100"/>
          </a:xfrm>
        </p:spPr>
        <p:txBody>
          <a:bodyPr/>
          <a:lstStyle/>
          <a:p>
            <a:r>
              <a:rPr lang="en-US" dirty="0" smtClean="0"/>
              <a:t>Conscription Crisis WWII</a:t>
            </a:r>
            <a:endParaRPr lang="en-US" dirty="0"/>
          </a:p>
        </p:txBody>
      </p:sp>
      <p:sp>
        <p:nvSpPr>
          <p:cNvPr id="3" name="Content Placeholder 2"/>
          <p:cNvSpPr>
            <a:spLocks noGrp="1"/>
          </p:cNvSpPr>
          <p:nvPr>
            <p:ph idx="1"/>
          </p:nvPr>
        </p:nvSpPr>
        <p:spPr>
          <a:xfrm>
            <a:off x="677334" y="927100"/>
            <a:ext cx="8596668" cy="5753099"/>
          </a:xfrm>
        </p:spPr>
        <p:txBody>
          <a:bodyPr>
            <a:noAutofit/>
          </a:bodyPr>
          <a:lstStyle/>
          <a:p>
            <a:pPr eaLnBrk="0" hangingPunct="0"/>
            <a:r>
              <a:rPr lang="en-CA" sz="2300" b="1" dirty="0"/>
              <a:t>Conscription </a:t>
            </a:r>
            <a:r>
              <a:rPr lang="en-CA" sz="2300" dirty="0"/>
              <a:t>is compulsory military service. </a:t>
            </a:r>
            <a:endParaRPr lang="en-CA" sz="2300" dirty="0" smtClean="0"/>
          </a:p>
          <a:p>
            <a:pPr eaLnBrk="0" hangingPunct="0"/>
            <a:endParaRPr lang="en-CA" sz="2300" dirty="0"/>
          </a:p>
          <a:p>
            <a:pPr eaLnBrk="0" hangingPunct="0"/>
            <a:r>
              <a:rPr lang="en-CA" sz="2300" dirty="0" smtClean="0"/>
              <a:t>The </a:t>
            </a:r>
            <a:r>
              <a:rPr lang="en-CA" sz="2300" dirty="0"/>
              <a:t>conscription issue of 1917 deeply divided Canadians</a:t>
            </a:r>
            <a:r>
              <a:rPr lang="en-CA" sz="2300" dirty="0" smtClean="0"/>
              <a:t>.</a:t>
            </a:r>
          </a:p>
          <a:p>
            <a:pPr marL="0" indent="0" eaLnBrk="0" hangingPunct="0">
              <a:buNone/>
            </a:pPr>
            <a:endParaRPr lang="en-US" sz="2300" dirty="0"/>
          </a:p>
          <a:p>
            <a:pPr eaLnBrk="0" hangingPunct="0"/>
            <a:r>
              <a:rPr lang="en-CA" sz="2300" dirty="0"/>
              <a:t>In 1939, after Canada had declared war on Germany,. English Canada supported sending troops to help Britain and France, French Canada did </a:t>
            </a:r>
            <a:r>
              <a:rPr lang="en-CA" sz="2300" dirty="0" smtClean="0"/>
              <a:t>not.</a:t>
            </a:r>
          </a:p>
          <a:p>
            <a:pPr marL="0" indent="0" eaLnBrk="0" hangingPunct="0">
              <a:buNone/>
            </a:pPr>
            <a:endParaRPr lang="en-US" sz="2300" dirty="0"/>
          </a:p>
          <a:p>
            <a:r>
              <a:rPr lang="en-CA" sz="2300" dirty="0"/>
              <a:t>Prime Minister King, fearful of dividing the country and his own government, promises the Quebec population during the provincial elections of 1939, that his government would not impose conscription during the war. Only volunteers would be sent overseas.</a:t>
            </a:r>
            <a:endParaRPr lang="en-US" sz="2300" dirty="0"/>
          </a:p>
          <a:p>
            <a:endParaRPr lang="en-US" sz="2300" dirty="0"/>
          </a:p>
        </p:txBody>
      </p:sp>
    </p:spTree>
    <p:extLst>
      <p:ext uri="{BB962C8B-B14F-4D97-AF65-F5344CB8AC3E}">
        <p14:creationId xmlns:p14="http://schemas.microsoft.com/office/powerpoint/2010/main" val="3181085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400"/>
            <a:ext cx="8596668" cy="736600"/>
          </a:xfrm>
        </p:spPr>
        <p:txBody>
          <a:bodyPr/>
          <a:lstStyle/>
          <a:p>
            <a:r>
              <a:rPr lang="en-US" dirty="0" smtClean="0"/>
              <a:t>Broken Promises</a:t>
            </a:r>
            <a:endParaRPr lang="en-US" dirty="0"/>
          </a:p>
        </p:txBody>
      </p:sp>
      <p:sp>
        <p:nvSpPr>
          <p:cNvPr id="3" name="Content Placeholder 2"/>
          <p:cNvSpPr>
            <a:spLocks noGrp="1"/>
          </p:cNvSpPr>
          <p:nvPr>
            <p:ph idx="1"/>
          </p:nvPr>
        </p:nvSpPr>
        <p:spPr>
          <a:xfrm>
            <a:off x="677334" y="889000"/>
            <a:ext cx="8596668" cy="5753099"/>
          </a:xfrm>
        </p:spPr>
        <p:txBody>
          <a:bodyPr/>
          <a:lstStyle/>
          <a:p>
            <a:r>
              <a:rPr lang="en-CA" dirty="0"/>
              <a:t> </a:t>
            </a:r>
            <a:r>
              <a:rPr lang="en-CA" dirty="0" smtClean="0"/>
              <a:t>By </a:t>
            </a:r>
            <a:r>
              <a:rPr lang="en-CA" dirty="0"/>
              <a:t>1942, the volunteer system could not maintain the strength of the armed forces</a:t>
            </a:r>
            <a:r>
              <a:rPr lang="en-CA" dirty="0" smtClean="0"/>
              <a:t>.</a:t>
            </a:r>
          </a:p>
          <a:p>
            <a:endParaRPr lang="en-CA" dirty="0"/>
          </a:p>
          <a:p>
            <a:r>
              <a:rPr lang="en-CA" dirty="0"/>
              <a:t>King was under considerable pressure from the military to bring in conscription. </a:t>
            </a:r>
            <a:endParaRPr lang="en-CA" dirty="0" smtClean="0"/>
          </a:p>
          <a:p>
            <a:endParaRPr lang="en-CA" dirty="0"/>
          </a:p>
          <a:p>
            <a:r>
              <a:rPr lang="en-CA" dirty="0" smtClean="0"/>
              <a:t>To </a:t>
            </a:r>
            <a:r>
              <a:rPr lang="en-CA" dirty="0"/>
              <a:t>release his government from his commitment to Quebec King decides to hold a </a:t>
            </a:r>
            <a:r>
              <a:rPr lang="en-CA" b="1" dirty="0"/>
              <a:t>plebiscite </a:t>
            </a:r>
            <a:r>
              <a:rPr lang="en-CA" dirty="0"/>
              <a:t>(a direct vote on a question of national importance) on the issue</a:t>
            </a:r>
            <a:r>
              <a:rPr lang="en-CA" dirty="0" smtClean="0"/>
              <a:t>.</a:t>
            </a:r>
          </a:p>
          <a:p>
            <a:pPr marL="0" indent="0">
              <a:buNone/>
            </a:pPr>
            <a:endParaRPr lang="en-US" dirty="0"/>
          </a:p>
          <a:p>
            <a:pPr eaLnBrk="0" hangingPunct="0"/>
            <a:r>
              <a:rPr lang="en-CA" dirty="0"/>
              <a:t>On April 27, 1942 the Canadian population was asked to vote yes or no on the following </a:t>
            </a:r>
            <a:r>
              <a:rPr lang="en-CA" b="1" dirty="0"/>
              <a:t>question:</a:t>
            </a:r>
            <a:endParaRPr lang="en-US" dirty="0"/>
          </a:p>
          <a:p>
            <a:pPr marL="0" indent="0" eaLnBrk="0" hangingPunct="0">
              <a:buNone/>
            </a:pPr>
            <a:endParaRPr lang="en-US" dirty="0"/>
          </a:p>
          <a:p>
            <a:pPr eaLnBrk="0" hangingPunct="0"/>
            <a:r>
              <a:rPr lang="en-CA" dirty="0"/>
              <a:t>Are you in favour of releasing the government from any obligation </a:t>
            </a:r>
            <a:r>
              <a:rPr lang="en-CA" dirty="0" smtClean="0"/>
              <a:t>arising </a:t>
            </a:r>
            <a:r>
              <a:rPr lang="en-CA" dirty="0"/>
              <a:t>out of any </a:t>
            </a:r>
            <a:r>
              <a:rPr lang="en-CA" dirty="0" smtClean="0"/>
              <a:t>past commitments </a:t>
            </a:r>
            <a:r>
              <a:rPr lang="en-CA" dirty="0"/>
              <a:t>restricting the </a:t>
            </a:r>
            <a:r>
              <a:rPr lang="en-CA" dirty="0" smtClean="0"/>
              <a:t>methods of </a:t>
            </a:r>
            <a:r>
              <a:rPr lang="en-CA" dirty="0"/>
              <a:t>raising </a:t>
            </a:r>
            <a:r>
              <a:rPr lang="en-CA" dirty="0" smtClean="0"/>
              <a:t>men for</a:t>
            </a:r>
            <a:r>
              <a:rPr lang="en-US" dirty="0" smtClean="0"/>
              <a:t> </a:t>
            </a:r>
            <a:r>
              <a:rPr lang="en-CA" dirty="0" smtClean="0"/>
              <a:t>military </a:t>
            </a:r>
            <a:r>
              <a:rPr lang="en-CA" dirty="0"/>
              <a:t>service'?                  YES___	NO___</a:t>
            </a:r>
            <a:endParaRPr lang="en-US" dirty="0"/>
          </a:p>
          <a:p>
            <a:pPr marL="0" indent="0">
              <a:buNone/>
            </a:pPr>
            <a:endParaRPr lang="en-US" dirty="0"/>
          </a:p>
        </p:txBody>
      </p:sp>
    </p:spTree>
    <p:extLst>
      <p:ext uri="{BB962C8B-B14F-4D97-AF65-F5344CB8AC3E}">
        <p14:creationId xmlns:p14="http://schemas.microsoft.com/office/powerpoint/2010/main" val="4740593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Plebiscite</a:t>
            </a:r>
            <a:endParaRPr lang="en-US" dirty="0"/>
          </a:p>
        </p:txBody>
      </p:sp>
      <p:sp>
        <p:nvSpPr>
          <p:cNvPr id="3" name="Content Placeholder 2"/>
          <p:cNvSpPr>
            <a:spLocks noGrp="1"/>
          </p:cNvSpPr>
          <p:nvPr>
            <p:ph idx="1"/>
          </p:nvPr>
        </p:nvSpPr>
        <p:spPr>
          <a:xfrm>
            <a:off x="677334" y="1384301"/>
            <a:ext cx="8596668" cy="5372100"/>
          </a:xfrm>
        </p:spPr>
        <p:txBody>
          <a:bodyPr>
            <a:noAutofit/>
          </a:bodyPr>
          <a:lstStyle/>
          <a:p>
            <a:pPr lvl="0"/>
            <a:r>
              <a:rPr lang="en-CA" sz="2200" dirty="0" smtClean="0"/>
              <a:t>In </a:t>
            </a:r>
            <a:r>
              <a:rPr lang="en-CA" sz="2200" b="1" dirty="0"/>
              <a:t>Quebec, </a:t>
            </a:r>
            <a:r>
              <a:rPr lang="en-CA" sz="2200" b="1" dirty="0" smtClean="0"/>
              <a:t>71.2% </a:t>
            </a:r>
            <a:r>
              <a:rPr lang="en-CA" sz="2200" dirty="0" smtClean="0"/>
              <a:t>of </a:t>
            </a:r>
            <a:r>
              <a:rPr lang="en-CA" sz="2200" dirty="0"/>
              <a:t>the population </a:t>
            </a:r>
            <a:r>
              <a:rPr lang="en-CA" sz="2200" b="1" dirty="0"/>
              <a:t>voted  no, </a:t>
            </a:r>
            <a:r>
              <a:rPr lang="en-CA" sz="2200" dirty="0"/>
              <a:t>against conscription</a:t>
            </a:r>
            <a:r>
              <a:rPr lang="en-CA" sz="2200" dirty="0" smtClean="0"/>
              <a:t>.</a:t>
            </a:r>
          </a:p>
          <a:p>
            <a:pPr marL="0" lvl="0" indent="0">
              <a:buNone/>
            </a:pPr>
            <a:endParaRPr lang="en-US" sz="2200" dirty="0"/>
          </a:p>
          <a:p>
            <a:r>
              <a:rPr lang="en-CA" sz="2200" dirty="0"/>
              <a:t>In </a:t>
            </a:r>
            <a:r>
              <a:rPr lang="en-CA" sz="2200" b="1" dirty="0"/>
              <a:t>English Canada, </a:t>
            </a:r>
            <a:r>
              <a:rPr lang="en-CA" sz="2200" dirty="0" smtClean="0"/>
              <a:t>77% </a:t>
            </a:r>
            <a:r>
              <a:rPr lang="en-CA" sz="2200" b="1" dirty="0"/>
              <a:t>voted </a:t>
            </a:r>
            <a:r>
              <a:rPr lang="en-CA" sz="2200" dirty="0" smtClean="0"/>
              <a:t>yes in </a:t>
            </a:r>
            <a:r>
              <a:rPr lang="en-CA" sz="2200" dirty="0"/>
              <a:t>favour of conscription</a:t>
            </a:r>
            <a:r>
              <a:rPr lang="en-CA" sz="2200" dirty="0" smtClean="0"/>
              <a:t>.</a:t>
            </a:r>
            <a:r>
              <a:rPr lang="en-CA" sz="2200" b="1" dirty="0"/>
              <a:t> </a:t>
            </a:r>
            <a:endParaRPr lang="en-CA" sz="2200" b="1" dirty="0" smtClean="0"/>
          </a:p>
          <a:p>
            <a:pPr marL="0" indent="0">
              <a:buNone/>
            </a:pPr>
            <a:endParaRPr lang="en-CA" sz="2200" b="1" dirty="0" smtClean="0"/>
          </a:p>
          <a:p>
            <a:r>
              <a:rPr lang="en-CA" sz="2200" b="1" dirty="0" smtClean="0"/>
              <a:t>Across </a:t>
            </a:r>
            <a:r>
              <a:rPr lang="en-CA" sz="2200" b="1" dirty="0"/>
              <a:t>Canada  </a:t>
            </a:r>
            <a:r>
              <a:rPr lang="en-CA" sz="2200" b="1" dirty="0" smtClean="0"/>
              <a:t>63% voted  in </a:t>
            </a:r>
            <a:r>
              <a:rPr lang="en-CA" sz="2200" b="1" dirty="0"/>
              <a:t>favour </a:t>
            </a:r>
            <a:r>
              <a:rPr lang="en-CA" sz="2200" dirty="0"/>
              <a:t>of approving conscription</a:t>
            </a:r>
            <a:endParaRPr lang="en-US" sz="2200" dirty="0"/>
          </a:p>
          <a:p>
            <a:pPr lvl="0"/>
            <a:endParaRPr lang="en-US" sz="2200" dirty="0"/>
          </a:p>
          <a:p>
            <a:r>
              <a:rPr lang="en-CA" sz="2200" dirty="0"/>
              <a:t>The results once again showed the divisions between English and French Canada. </a:t>
            </a:r>
            <a:endParaRPr lang="en-CA" sz="2200" dirty="0" smtClean="0"/>
          </a:p>
          <a:p>
            <a:endParaRPr lang="en-CA" sz="2200" dirty="0"/>
          </a:p>
          <a:p>
            <a:r>
              <a:rPr lang="en-CA" sz="2200" dirty="0" smtClean="0"/>
              <a:t>Prime </a:t>
            </a:r>
            <a:r>
              <a:rPr lang="en-CA" sz="2200" dirty="0"/>
              <a:t>Minister King, mindful of this division, delays using conscription for overseas service until 1944, when 13,000 men were sent to Europe.</a:t>
            </a:r>
            <a:endParaRPr lang="en-US" sz="2200" dirty="0"/>
          </a:p>
          <a:p>
            <a:endParaRPr lang="en-US" sz="2200" dirty="0"/>
          </a:p>
        </p:txBody>
      </p:sp>
    </p:spTree>
    <p:extLst>
      <p:ext uri="{BB962C8B-B14F-4D97-AF65-F5344CB8AC3E}">
        <p14:creationId xmlns:p14="http://schemas.microsoft.com/office/powerpoint/2010/main" val="3197648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40</TotalTime>
  <Words>647</Words>
  <Application>Microsoft Office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WWII and the Home Front</vt:lpstr>
      <vt:lpstr>War Time Production</vt:lpstr>
      <vt:lpstr>Economy at Home</vt:lpstr>
      <vt:lpstr>Limiting Freedom at Home</vt:lpstr>
      <vt:lpstr>Women in the Work Force</vt:lpstr>
      <vt:lpstr>Women in the Workforce</vt:lpstr>
      <vt:lpstr>Conscription Crisis WWII</vt:lpstr>
      <vt:lpstr>Broken Promises</vt:lpstr>
      <vt:lpstr>Results of the Plebiscite</vt:lpstr>
    </vt:vector>
  </TitlesOfParts>
  <Company>Riverside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WWII and the Home Front</dc:title>
  <dc:creator>35-student</dc:creator>
  <cp:lastModifiedBy>35-student</cp:lastModifiedBy>
  <cp:revision>5</cp:revision>
  <dcterms:created xsi:type="dcterms:W3CDTF">2016-03-24T13:28:38Z</dcterms:created>
  <dcterms:modified xsi:type="dcterms:W3CDTF">2016-03-24T14:08:51Z</dcterms:modified>
</cp:coreProperties>
</file>